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4" r:id="rId2"/>
    <p:sldId id="270" r:id="rId3"/>
    <p:sldId id="262" r:id="rId4"/>
    <p:sldId id="258" r:id="rId5"/>
    <p:sldId id="259" r:id="rId6"/>
    <p:sldId id="260" r:id="rId7"/>
    <p:sldId id="256" r:id="rId8"/>
    <p:sldId id="276" r:id="rId9"/>
    <p:sldId id="261" r:id="rId10"/>
    <p:sldId id="269" r:id="rId11"/>
    <p:sldId id="271" r:id="rId12"/>
    <p:sldId id="265" r:id="rId13"/>
    <p:sldId id="272" r:id="rId14"/>
    <p:sldId id="266" r:id="rId15"/>
    <p:sldId id="275" r:id="rId16"/>
    <p:sldId id="267" r:id="rId17"/>
    <p:sldId id="274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96722"/>
    <a:srgbClr val="009900"/>
    <a:srgbClr val="08581D"/>
    <a:srgbClr val="0000FF"/>
    <a:srgbClr val="27139D"/>
    <a:srgbClr val="1FA954"/>
    <a:srgbClr val="16B8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25364651865955"/>
          <c:y val="4.7641857616258047E-2"/>
          <c:w val="0.7052582580226171"/>
          <c:h val="0.487821948966151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dLbl>
              <c:idx val="0"/>
              <c:layout>
                <c:manualLayout>
                  <c:x val="3.0389151025227231E-3"/>
                  <c:y val="-1.8002686936463643E-2"/>
                </c:manualLayout>
              </c:layout>
              <c:showVal val="1"/>
            </c:dLbl>
            <c:dLbl>
              <c:idx val="1"/>
              <c:layout>
                <c:manualLayout>
                  <c:x val="3.0389151025227231E-3"/>
                  <c:y val="-1.1251679335289861E-2"/>
                </c:manualLayout>
              </c:layout>
              <c:showVal val="1"/>
            </c:dLbl>
            <c:dLbl>
              <c:idx val="2"/>
              <c:layout>
                <c:manualLayout>
                  <c:x val="3.0389151025227231E-3"/>
                  <c:y val="-2.7004030404695643E-2"/>
                </c:manualLayout>
              </c:layout>
              <c:showVal val="1"/>
            </c:dLbl>
            <c:dLbl>
              <c:idx val="3"/>
              <c:layout>
                <c:manualLayout>
                  <c:x val="3.0389151025227231E-3"/>
                  <c:y val="-6.7510076011739195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Нравятся вам спектакли к/т?</c:v>
                </c:pt>
                <c:pt idx="1">
                  <c:v>Хочешь ли знать историю к/т?</c:v>
                </c:pt>
                <c:pt idx="2">
                  <c:v>Хочешь ли стать актёром к/т?</c:v>
                </c:pt>
                <c:pt idx="3">
                  <c:v>Хочешь ли создать сам сказку?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dLbl>
              <c:idx val="0"/>
              <c:layout>
                <c:manualLayout>
                  <c:x val="1.0636202858829418E-2"/>
                  <c:y val="-2.0253022803521707E-2"/>
                </c:manualLayout>
              </c:layout>
              <c:showVal val="1"/>
            </c:dLbl>
            <c:dLbl>
              <c:idx val="1"/>
              <c:layout>
                <c:manualLayout>
                  <c:x val="1.0636202858829434E-2"/>
                  <c:y val="-2.250335867057987E-3"/>
                </c:manualLayout>
              </c:layout>
              <c:showVal val="1"/>
            </c:dLbl>
            <c:dLbl>
              <c:idx val="2"/>
              <c:layout>
                <c:manualLayout>
                  <c:x val="1.8233490615136346E-2"/>
                  <c:y val="-1.1251679335289781E-2"/>
                </c:manualLayout>
              </c:layout>
              <c:showVal val="1"/>
            </c:dLbl>
            <c:dLbl>
              <c:idx val="3"/>
              <c:layout>
                <c:manualLayout>
                  <c:x val="1.0636202858829434E-2"/>
                  <c:y val="-6.7510076011739143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Нравятся вам спектакли к/т?</c:v>
                </c:pt>
                <c:pt idx="1">
                  <c:v>Хочешь ли знать историю к/т?</c:v>
                </c:pt>
                <c:pt idx="2">
                  <c:v>Хочешь ли стать актёром к/т?</c:v>
                </c:pt>
                <c:pt idx="3">
                  <c:v>Хочешь ли создать сам сказку?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shape val="box"/>
        <c:axId val="60209792"/>
        <c:axId val="62718336"/>
        <c:axId val="0"/>
      </c:bar3DChart>
      <c:catAx>
        <c:axId val="6020979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2718336"/>
        <c:crosses val="autoZero"/>
        <c:auto val="1"/>
        <c:lblAlgn val="ctr"/>
        <c:lblOffset val="100"/>
      </c:catAx>
      <c:valAx>
        <c:axId val="62718336"/>
        <c:scaling>
          <c:orientation val="minMax"/>
        </c:scaling>
        <c:axPos val="l"/>
        <c:majorGridlines/>
        <c:numFmt formatCode="General" sourceLinked="1"/>
        <c:tickLblPos val="nextTo"/>
        <c:crossAx val="60209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290"/>
            <a:ext cx="964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Bookman Old Style" pitchFamily="18" charset="0"/>
              </a:rPr>
              <a:t>ГКОУ РД «</a:t>
            </a:r>
            <a:r>
              <a:rPr lang="ru-RU" sz="2800" dirty="0" err="1" smtClean="0">
                <a:solidFill>
                  <a:srgbClr val="0000FF"/>
                </a:solidFill>
                <a:latin typeface="Bookman Old Style" pitchFamily="18" charset="0"/>
              </a:rPr>
              <a:t>Сангарская</a:t>
            </a:r>
            <a:r>
              <a:rPr lang="ru-RU" sz="2800" dirty="0" smtClean="0">
                <a:solidFill>
                  <a:srgbClr val="0000FF"/>
                </a:solidFill>
                <a:latin typeface="Bookman Old Style" pitchFamily="18" charset="0"/>
              </a:rPr>
              <a:t> СОШ </a:t>
            </a:r>
            <a:r>
              <a:rPr lang="ru-RU" sz="2800" dirty="0" err="1" smtClean="0">
                <a:solidFill>
                  <a:srgbClr val="0000FF"/>
                </a:solidFill>
                <a:latin typeface="Bookman Old Style" pitchFamily="18" charset="0"/>
              </a:rPr>
              <a:t>Лакского</a:t>
            </a:r>
            <a:r>
              <a:rPr lang="ru-RU" sz="2800" dirty="0" smtClean="0">
                <a:solidFill>
                  <a:srgbClr val="0000FF"/>
                </a:solidFill>
                <a:latin typeface="Bookman Old Style" pitchFamily="18" charset="0"/>
              </a:rPr>
              <a:t> района</a:t>
            </a:r>
            <a:r>
              <a:rPr lang="ru-RU" sz="3600" dirty="0" smtClean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endParaRPr lang="ru-RU" sz="3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500174"/>
            <a:ext cx="42148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Социально-значимый проект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«Мой след на Земле»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Выполнили учащиеся 5-7 классов под руководством учителя изобразительного искусства и музыки </a:t>
            </a:r>
            <a:r>
              <a:rPr lang="ru-RU" sz="3600" dirty="0" smtClean="0">
                <a:solidFill>
                  <a:srgbClr val="0000FF"/>
                </a:solidFill>
              </a:rPr>
              <a:t>Гасановой </a:t>
            </a:r>
            <a:r>
              <a:rPr lang="ru-RU" sz="3600" dirty="0" err="1" smtClean="0">
                <a:solidFill>
                  <a:srgbClr val="0000FF"/>
                </a:solidFill>
              </a:rPr>
              <a:t>Эльмиры</a:t>
            </a:r>
            <a:r>
              <a:rPr lang="ru-RU" sz="3600" dirty="0" smtClean="0">
                <a:solidFill>
                  <a:srgbClr val="0000FF"/>
                </a:solidFill>
              </a:rPr>
              <a:t> </a:t>
            </a:r>
            <a:r>
              <a:rPr lang="ru-RU" sz="3600" dirty="0" err="1" smtClean="0">
                <a:solidFill>
                  <a:srgbClr val="0000FF"/>
                </a:solidFill>
              </a:rPr>
              <a:t>Ибрагимовны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4143380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026" name="Picture 2" descr="C:\Users\1\Desktop\IMG-20180306-WA0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929190" cy="571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http://www.european-coatings.com/var/ezflow_site/storage/images/media/images/bb_ful_2013_10_n_mittelstand_oekologisch_fussabdruck_mopic_fotolia_45235985_xxl_2013.jpg/10612215-1-eng-GB/BB_FuL_2013_10_N_Mittelstand_Oekologisch_Fussabdruck_Mopic_Fotolia_45235985_XXL_201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7" y="-2071726"/>
            <a:ext cx="10880381" cy="10287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1643098"/>
            <a:ext cx="5357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Акции «Ветеран труда»</a:t>
            </a: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-428652"/>
            <a:ext cx="10415606" cy="685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http://www.european-coatings.com/var/ezflow_site/storage/images/media/images/bb_ful_2013_10_n_mittelstand_oekologisch_fussabdruck_mopic_fotolia_45235985_xxl_2013.jpg/10612215-1-eng-GB/BB_FuL_2013_10_N_Mittelstand_Oekologisch_Fussabdruck_Mopic_Fotolia_45235985_XXL_201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928850"/>
            <a:ext cx="10001320" cy="10715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1928850"/>
            <a:ext cx="48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Акция «Убираем за собой»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-571528"/>
            <a:ext cx="8358246" cy="835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http://www.european-coatings.com/var/ezflow_site/storage/images/media/images/bb_ful_2013_10_n_mittelstand_oekologisch_fussabdruck_mopic_fotolia_45235985_xxl_2013.jpg/10612215-1-eng-GB/BB_FuL_2013_10_N_Mittelstand_Oekologisch_Fussabdruck_Mopic_Fotolia_45235985_XXL_201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10001320" cy="7315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-214338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9900"/>
                </a:solidFill>
              </a:rPr>
              <a:t>Уход за саженцами</a:t>
            </a:r>
            <a:endParaRPr lang="ru-RU" sz="3200" b="1" i="1" dirty="0">
              <a:solidFill>
                <a:srgbClr val="009900"/>
              </a:solidFill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8429684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http://www.european-coatings.com/var/ezflow_site/storage/images/media/images/bb_ful_2013_10_n_mittelstand_oekologisch_fussabdruck_mopic_fotolia_45235985_xxl_2013.jpg/10612215-1-eng-GB/BB_FuL_2013_10_N_Mittelstand_Oekologisch_Fussabdruck_Mopic_Fotolia_45235985_XXL_201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1000132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285776"/>
            <a:ext cx="516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96722"/>
                </a:solidFill>
              </a:rPr>
              <a:t>Акция «Чистое  село»</a:t>
            </a:r>
            <a:endParaRPr lang="ru-RU" sz="3200" b="1" i="1" dirty="0">
              <a:solidFill>
                <a:srgbClr val="096722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8286808" cy="47863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http://www.european-coatings.com/var/ezflow_site/storage/images/media/images/bb_ful_2013_10_n_mittelstand_oekologisch_fussabdruck_mopic_fotolia_45235985_xxl_2013.jpg/10612215-1-eng-GB/BB_FuL_2013_10_N_Mittelstand_Oekologisch_Fussabdruck_Mopic_Fotolia_45235985_XXL_201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1000132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5217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Поддержание в порядке клумб территории школы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357298"/>
            <a:ext cx="4500594" cy="4214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0" name="Picture 2" descr="C:\Users\1\Desktop\20171216_0947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9074" y="714356"/>
            <a:ext cx="5243586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-20180306-WA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http://www.european-coatings.com/var/ezflow_site/storage/images/media/images/bb_ful_2013_10_n_mittelstand_oekologisch_fussabdruck_mopic_fotolia_45235985_xxl_2013.jpg/10612215-1-eng-GB/BB_FuL_2013_10_N_Mittelstand_Oekologisch_Fussabdruck_Mopic_Fotolia_45235985_XXL_201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1000132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-21433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Итог нашего проекта: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71546"/>
            <a:ext cx="180823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CC0000"/>
                </a:solidFill>
              </a:rPr>
              <a:t>Все дети и педагоги за бережное </a:t>
            </a:r>
          </a:p>
          <a:p>
            <a:r>
              <a:rPr lang="ru-RU" sz="3200" b="1" i="1" dirty="0" smtClean="0">
                <a:solidFill>
                  <a:srgbClr val="CC0000"/>
                </a:solidFill>
              </a:rPr>
              <a:t>отношение к природе, </a:t>
            </a:r>
          </a:p>
          <a:p>
            <a:r>
              <a:rPr lang="ru-RU" sz="3200" b="1" i="1" dirty="0" smtClean="0">
                <a:solidFill>
                  <a:srgbClr val="CC0000"/>
                </a:solidFill>
              </a:rPr>
              <a:t>за чистую экологию и каждый хочет помочь </a:t>
            </a:r>
          </a:p>
          <a:p>
            <a:r>
              <a:rPr lang="ru-RU" sz="3200" b="1" i="1" dirty="0" smtClean="0">
                <a:solidFill>
                  <a:srgbClr val="CC0000"/>
                </a:solidFill>
              </a:rPr>
              <a:t>в дальнейшем развитии нашего проекта.</a:t>
            </a:r>
          </a:p>
          <a:p>
            <a:r>
              <a:rPr lang="ru-RU" sz="3200" b="1" i="1" dirty="0" smtClean="0">
                <a:solidFill>
                  <a:srgbClr val="CC0000"/>
                </a:solidFill>
              </a:rPr>
              <a:t>-Мы после работы в этом проекте </a:t>
            </a:r>
          </a:p>
          <a:p>
            <a:r>
              <a:rPr lang="ru-RU" sz="3200" b="1" i="1" dirty="0" smtClean="0">
                <a:solidFill>
                  <a:srgbClr val="CC0000"/>
                </a:solidFill>
              </a:rPr>
              <a:t>убедились , что лучше научиться понимать </a:t>
            </a:r>
          </a:p>
          <a:p>
            <a:r>
              <a:rPr lang="ru-RU" sz="3200" b="1" i="1" dirty="0" smtClean="0">
                <a:solidFill>
                  <a:srgbClr val="CC0000"/>
                </a:solidFill>
              </a:rPr>
              <a:t>и бережно относиться к  природе с юности</a:t>
            </a:r>
            <a:r>
              <a:rPr lang="ru-RU" sz="4000" b="1" i="1" dirty="0" smtClean="0">
                <a:solidFill>
                  <a:srgbClr val="CC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http://www.european-coatings.com/var/ezflow_site/storage/images/media/images/bb_ful_2013_10_n_mittelstand_oekologisch_fussabdruck_mopic_fotolia_45235985_xxl_2013.jpg/10612215-1-eng-GB/BB_FuL_2013_10_N_Mittelstand_Oekologisch_Fussabdruck_Mopic_Fotolia_45235985_XXL_201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10001320" cy="7315200"/>
          </a:xfrm>
          <a:prstGeom prst="rect">
            <a:avLst/>
          </a:prstGeom>
          <a:noFill/>
        </p:spPr>
      </p:pic>
      <p:pic>
        <p:nvPicPr>
          <p:cNvPr id="45058" name="Picture 2" descr="https://ds03.infourok.ru/uploads/ex/1284/0001facb-d5993d73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-500090"/>
            <a:ext cx="10287072" cy="735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http://www.european-coatings.com/var/ezflow_site/storage/images/media/images/bb_ful_2013_10_n_mittelstand_oekologisch_fussabdruck_mopic_fotolia_45235985_xxl_2013.jpg/10612215-1-eng-GB/BB_FuL_2013_10_N_Mittelstand_Oekologisch_Fussabdruck_Mopic_Fotolia_45235985_XXL_201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10001320" cy="7315200"/>
          </a:xfrm>
          <a:prstGeom prst="rect">
            <a:avLst/>
          </a:prstGeom>
          <a:noFill/>
        </p:spPr>
      </p:pic>
      <p:pic>
        <p:nvPicPr>
          <p:cNvPr id="46082" name="Picture 2" descr="https://arhivurokov.ru/multiurok/html/2017/01/26/s_5889992887de3/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2193926"/>
            <a:ext cx="10287071" cy="9480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Источники информации в литературе и сети Интернет.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Константинов В.М.,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Челидзе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Ю.Б. Экологические основы природопользования: Учеб. Пособие для студ. учреждений СПО. -  М.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Академия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2007.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Маврищев В.В. Основы экологии. - Минск: Высшая школа, 2006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Барабанов В., Горшков А.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Новая технология очистки воды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Журнал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Наука и жизнь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4 2009 год.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4.СанПиН 2.1.4.1074-01 "Питьевая вода. Гигиенические требования к качеству воды централизованных систем питьевого водоснабжения. Контроль качества".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 http://aqua-grad.ru/prod/article/bur-serg-pos/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http://www.european-coatings.com/var/ezflow_site/storage/images/media/images/bb_ful_2013_10_n_mittelstand_oekologisch_fussabdruck_mopic_fotolia_45235985_xxl_2013.jpg/10612215-1-eng-GB/BB_FuL_2013_10_N_Mittelstand_Oekologisch_Fussabdruck_Mopic_Fotolia_45235985_XXL_201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10001320" cy="7315200"/>
          </a:xfrm>
          <a:prstGeom prst="rect">
            <a:avLst/>
          </a:prstGeom>
          <a:noFill/>
        </p:spPr>
      </p:pic>
      <p:pic>
        <p:nvPicPr>
          <p:cNvPr id="38914" name="Picture 2" descr="http://s1.travelask.ru/system/images/files/000/037/239/wysiwyg/%D0%A1%D0%B2%D0%B0%D1%80%D0%BE%D0%B2%D1%81%D0%BA%D0%B8.jpg?14863846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-500090"/>
            <a:ext cx="10215634" cy="7358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429132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"Любовь к родной стране начинается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 с любви к природе".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http://strogino.mos.ru/upload/news_images/%D0%BC%D0%BE%D1%81%D0%BF%D1%80%D0%B8%D1%80%D0%BE%D0%B4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9109075" cy="8286808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-928718"/>
            <a:ext cx="914400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реализация государственной политики в области патриотического, экологического воспитания молодежи;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содействие улучшения экологической обстановки в районе;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экологической культуры учащихся на основе трудового, духовно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нравственного развития личности через совместную деятельность обучающихся, педагогического коллектива, жителей села.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сформировать у подрастающего поколения активную гражданскую позицию;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воспитание экологической культуры и экологического сознания учащихся;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содействие нравственному, эстетическому и трудовому воспитанию учащихся;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привлечение подростков  к поиску механизмов решения актуальных проблем местного сообщества через разработку и реализацию социально значимых проектов;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-формирование  чувства личной ответственности за состояние окружающей среды;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проведение информационно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просветительской работы по пропаганде экологической культуры  обучающихся;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rgbClr val="16B8A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461488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10" name="Picture 2" descr="http://www.stihi.ru/pics/2017/06/18/1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072494" cy="6100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071670" y="3929066"/>
            <a:ext cx="4786346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Мой след на </a:t>
            </a:r>
            <a:r>
              <a:rPr lang="ru-RU" sz="24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Земле</a:t>
            </a:r>
            <a:endParaRPr lang="ru-RU" sz="2400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rgbClr val="00B0F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285852" y="214290"/>
            <a:ext cx="7072362" cy="5111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Анкетирование детей и родителей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785918" y="2357430"/>
          <a:ext cx="507209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Изучив анкеты мы пришли к  таким выводам: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- Всем детям понравилось участвовать в решении глобальных проблем.</a:t>
            </a:r>
          </a:p>
          <a:p>
            <a:pPr>
              <a:buFontTx/>
              <a:buChar char="-"/>
            </a:pPr>
            <a:r>
              <a:rPr lang="ru-RU" sz="4400" b="1" i="1" dirty="0" smtClean="0">
                <a:solidFill>
                  <a:srgbClr val="0070C0"/>
                </a:solidFill>
              </a:rPr>
              <a:t>С удовольствием предлагали свои идеи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rgbClr val="09672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461488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 descr="https://im0-tub-ru.yandex.net/i?id=ad4cea3838606f85605e66c7347eab1a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285784" y="428604"/>
            <a:ext cx="9429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</a:rPr>
              <a:t>Все мы пассажиры одного корабля по имени Земля, - значит, пересесть из него просто некуда»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                    </a:t>
            </a:r>
            <a:r>
              <a:rPr lang="ru-RU" sz="4400" b="1" dirty="0" err="1" smtClean="0">
                <a:solidFill>
                  <a:srgbClr val="FF0000"/>
                </a:solidFill>
              </a:rPr>
              <a:t>Антуан</a:t>
            </a:r>
            <a:r>
              <a:rPr lang="ru-RU" sz="4400" b="1" dirty="0" smtClean="0">
                <a:solidFill>
                  <a:srgbClr val="FF0000"/>
                </a:solidFill>
              </a:rPr>
              <a:t> де Сент-Экзюпери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MG-20180306-WA0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3837" y="0"/>
            <a:ext cx="93678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9877" y="5072074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ttp://www.european-coatings.com/var/ezflow_site/storage/images/media/images/bb_ful_2013_10_n_mittelstand_oekologisch_fussabdruck_mopic_fotolia_45235985_xxl_2013.jpg/10612215-1-eng-GB/BB_FuL_2013_10_N_Mittelstand_Oekologisch_Fussabdruck_Mopic_Fotolia_45235985_XXL_2013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-457200"/>
            <a:ext cx="10001320" cy="73152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36" y="-428652"/>
            <a:ext cx="450059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-428652"/>
            <a:ext cx="464347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-285783" y="3500438"/>
            <a:ext cx="94297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0000"/>
                </a:solidFill>
              </a:rPr>
              <a:t>Новая Россия, должна быть страной не только демократической, </a:t>
            </a:r>
          </a:p>
          <a:p>
            <a:r>
              <a:rPr lang="ru-RU" sz="2800" dirty="0" smtClean="0">
                <a:solidFill>
                  <a:srgbClr val="CC0000"/>
                </a:solidFill>
              </a:rPr>
              <a:t>но и экологически чистой: без загрязняющих атмосферу заводских труб, </a:t>
            </a:r>
          </a:p>
          <a:p>
            <a:r>
              <a:rPr lang="ru-RU" sz="2800" dirty="0" smtClean="0">
                <a:solidFill>
                  <a:srgbClr val="CC0000"/>
                </a:solidFill>
              </a:rPr>
              <a:t>без варварской эксплуатации лесов и почв, с озёрами и реками, </a:t>
            </a:r>
          </a:p>
          <a:p>
            <a:r>
              <a:rPr lang="ru-RU" sz="2800" dirty="0" smtClean="0">
                <a:solidFill>
                  <a:srgbClr val="CC0000"/>
                </a:solidFill>
              </a:rPr>
              <a:t>не отравляемыми неочищенными стоками.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441</Words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РД « Айтханская СОШ Ботлихского района»</dc:title>
  <dc:creator>геха</dc:creator>
  <cp:lastModifiedBy>1</cp:lastModifiedBy>
  <cp:revision>33</cp:revision>
  <dcterms:created xsi:type="dcterms:W3CDTF">2017-12-16T15:45:27Z</dcterms:created>
  <dcterms:modified xsi:type="dcterms:W3CDTF">2018-03-09T14:10:28Z</dcterms:modified>
</cp:coreProperties>
</file>