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9" r:id="rId3"/>
    <p:sldId id="258" r:id="rId4"/>
    <p:sldId id="260" r:id="rId5"/>
    <p:sldId id="275" r:id="rId6"/>
    <p:sldId id="274" r:id="rId7"/>
    <p:sldId id="263" r:id="rId8"/>
    <p:sldId id="276" r:id="rId9"/>
    <p:sldId id="266" r:id="rId10"/>
    <p:sldId id="268" r:id="rId11"/>
    <p:sldId id="282" r:id="rId12"/>
    <p:sldId id="283" r:id="rId13"/>
    <p:sldId id="284" r:id="rId14"/>
    <p:sldId id="267" r:id="rId15"/>
    <p:sldId id="281" r:id="rId16"/>
    <p:sldId id="287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99"/>
    <a:srgbClr val="003399"/>
    <a:srgbClr val="001C74"/>
    <a:srgbClr val="990000"/>
    <a:srgbClr val="FF0000"/>
    <a:srgbClr val="000000"/>
    <a:srgbClr val="045C0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3" autoAdjust="0"/>
    <p:restoredTop sz="94514" autoAdjust="0"/>
  </p:normalViewPr>
  <p:slideViewPr>
    <p:cSldViewPr>
      <p:cViewPr>
        <p:scale>
          <a:sx n="75" d="100"/>
          <a:sy n="75" d="100"/>
        </p:scale>
        <p:origin x="-133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954382-EDE7-483A-89EB-C6315B1E21FA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31552D-43E2-4697-A056-9FCDCF7066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83723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1552D-43E2-4697-A056-9FCDCF70665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22520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1552D-43E2-4697-A056-9FCDCF706652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93067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B45DF-6AB6-4370-80AF-D8773B6F28F6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BD2AA-D8DC-41E1-9D3B-549B0A677F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8C2E5-DCE0-468E-AD34-5DF3BCA035D2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18815-F74F-4FAD-B2A8-AD84C3D7AF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4094C-D64A-4092-AF9C-61042151B9F9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423AE-21D5-4312-B4C2-037FAE3AE3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3A68D-6333-4C5E-86A5-0D27C2E74626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C5C1B-BB08-4EFF-ABDC-4ECF65E686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0A2E6-30AE-4C97-ABBE-FE9D7794D69E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53B00-DC5E-444F-8532-7AE0A8B1B8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C0D48-211C-4FA1-8DBC-5EEDA756D6DE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497CC-BA0C-4CF5-8D37-5B05D60CC8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496AA-CB4A-483D-93AD-AD12C069B8D3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11634-3AA6-4B81-A347-CC2A4EA612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253F7-D68D-4CC9-BCAF-77845849E8C6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55A1E-D991-451B-8CDC-925B840BFD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DE335-7297-4348-AF91-48138C186511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575266-839E-407E-8417-5437ADBE80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21749-9DEE-4263-A89D-E3872561BCA5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85578-3303-4F07-9AE7-5061C529F4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877E5-4140-44C7-8426-AA6C797212BF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28F14-ED8F-4959-86D5-1D3CBF64A3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116F60-555F-4D5B-8A6E-CB4721367D02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4518829-53DF-4DFF-A4A8-6B9004AC00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 advClick="0" advTm="7000"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hyperlink" Target="https://rd-san.dagestanschool.ru/?section_id=71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d-san.dagestanschool.ru/?section_id=69" TargetMode="External"/><Relationship Id="rId5" Type="http://schemas.openxmlformats.org/officeDocument/2006/relationships/hyperlink" Target="https://rd-san.dagestanschool.ru/?section_id=68" TargetMode="External"/><Relationship Id="rId4" Type="http://schemas.openxmlformats.org/officeDocument/2006/relationships/hyperlink" Target="https://rd-san.dagestanschool.ru/?section_id=6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3314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7" name="TextBox 6"/>
          <p:cNvSpPr txBox="1"/>
          <p:nvPr/>
        </p:nvSpPr>
        <p:spPr>
          <a:xfrm>
            <a:off x="1928792" y="265093"/>
            <a:ext cx="6400427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портфолио</a:t>
            </a:r>
          </a:p>
        </p:txBody>
      </p:sp>
      <p:pic>
        <p:nvPicPr>
          <p:cNvPr id="13316" name="Picture 3" descr="C:\Documents and Settings\Кирилл\Рабочий стол\МАМА\анимация\07acdff8d19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1" y="3849688"/>
            <a:ext cx="3929063" cy="30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Прямоугольник 4"/>
          <p:cNvSpPr>
            <a:spLocks noChangeArrowheads="1"/>
          </p:cNvSpPr>
          <p:nvPr/>
        </p:nvSpPr>
        <p:spPr bwMode="auto">
          <a:xfrm>
            <a:off x="611561" y="1700215"/>
            <a:ext cx="792088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Monotype Corsiva" pitchFamily="66" charset="0"/>
              </a:rPr>
              <a:t>Воспитателя </a:t>
            </a:r>
          </a:p>
          <a:p>
            <a:pPr algn="ctr"/>
            <a:r>
              <a:rPr lang="ru-RU" sz="4400" b="1" dirty="0" smtClean="0">
                <a:solidFill>
                  <a:srgbClr val="045C04"/>
                </a:solidFill>
                <a:latin typeface="Monotype Corsiva" pitchFamily="66" charset="0"/>
              </a:rPr>
              <a:t>Халилова </a:t>
            </a:r>
            <a:r>
              <a:rPr lang="ru-RU" sz="4400" b="1" dirty="0" err="1" smtClean="0">
                <a:solidFill>
                  <a:srgbClr val="045C04"/>
                </a:solidFill>
                <a:latin typeface="Monotype Corsiva" pitchFamily="66" charset="0"/>
              </a:rPr>
              <a:t>Магигул</a:t>
            </a:r>
            <a:r>
              <a:rPr lang="ru-RU" sz="4400" b="1" dirty="0" smtClean="0">
                <a:solidFill>
                  <a:srgbClr val="045C04"/>
                </a:solidFill>
                <a:latin typeface="Monotype Corsiva" pitchFamily="66" charset="0"/>
              </a:rPr>
              <a:t> </a:t>
            </a:r>
            <a:r>
              <a:rPr lang="ru-RU" sz="4400" b="1" dirty="0" err="1" smtClean="0">
                <a:solidFill>
                  <a:srgbClr val="045C04"/>
                </a:solidFill>
                <a:latin typeface="Monotype Corsiva" pitchFamily="66" charset="0"/>
              </a:rPr>
              <a:t>Ибрагимовна</a:t>
            </a:r>
            <a:r>
              <a:rPr lang="ru-RU" sz="4400" b="1" dirty="0" smtClean="0">
                <a:solidFill>
                  <a:srgbClr val="045C04"/>
                </a:solidFill>
                <a:latin typeface="Monotype Corsiva" pitchFamily="66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2800" dirty="0" smtClean="0">
              <a:solidFill>
                <a:srgbClr val="001C74"/>
              </a:solidFill>
              <a:latin typeface="Verdana" pitchFamily="34" charset="0"/>
            </a:endParaRPr>
          </a:p>
          <a:p>
            <a:pPr algn="ctr"/>
            <a:r>
              <a:rPr lang="ru-RU" sz="2800" dirty="0" smtClean="0">
                <a:solidFill>
                  <a:srgbClr val="001C74"/>
                </a:solidFill>
                <a:latin typeface="Verdana" pitchFamily="34" charset="0"/>
              </a:rPr>
              <a:t>                  Пришкольного садика ГКОУ РД «Сангарская СОШ Лакского района»</a:t>
            </a:r>
            <a:endParaRPr lang="ru-RU" sz="2800" dirty="0">
              <a:solidFill>
                <a:srgbClr val="001C74"/>
              </a:solidFill>
              <a:latin typeface="Verdana" pitchFamily="34" charset="0"/>
            </a:endParaRPr>
          </a:p>
        </p:txBody>
      </p:sp>
    </p:spTree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6626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6627" name="Rectangle 6"/>
          <p:cNvSpPr>
            <a:spLocks noChangeArrowheads="1"/>
          </p:cNvSpPr>
          <p:nvPr/>
        </p:nvSpPr>
        <p:spPr bwMode="auto">
          <a:xfrm>
            <a:off x="1403351" y="2374166"/>
            <a:ext cx="6264275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1C74"/>
                </a:solidFill>
                <a:latin typeface="Monotype Corsiva" panose="03010101010201010101" pitchFamily="66" charset="0"/>
              </a:rPr>
              <a:t>Фотоархив</a:t>
            </a:r>
            <a:endParaRPr lang="ru-RU" sz="5400" b="1" dirty="0">
              <a:solidFill>
                <a:srgbClr val="001C74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800" dirty="0">
              <a:solidFill>
                <a:srgbClr val="990000"/>
              </a:solidFill>
            </a:endParaRPr>
          </a:p>
          <a:p>
            <a:pPr algn="ctr"/>
            <a:r>
              <a:rPr lang="ru-RU" dirty="0"/>
              <a:t>   </a:t>
            </a:r>
            <a:r>
              <a:rPr lang="ru-RU" sz="2000" dirty="0" smtClean="0"/>
              <a:t> </a:t>
            </a:r>
            <a:endParaRPr lang="ru-RU" dirty="0"/>
          </a:p>
        </p:txBody>
      </p:sp>
      <p:pic>
        <p:nvPicPr>
          <p:cNvPr id="28674" name="Picture 2" descr="C:\Users\березка\Desktop\фо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9" y="3568726"/>
            <a:ext cx="3191686" cy="27405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6627" name="Rectangle 6"/>
          <p:cNvSpPr>
            <a:spLocks noChangeArrowheads="1"/>
          </p:cNvSpPr>
          <p:nvPr/>
        </p:nvSpPr>
        <p:spPr bwMode="auto">
          <a:xfrm>
            <a:off x="1403351" y="2789663"/>
            <a:ext cx="62642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 sz="2800" dirty="0">
              <a:solidFill>
                <a:srgbClr val="990000"/>
              </a:solidFill>
            </a:endParaRPr>
          </a:p>
          <a:p>
            <a:pPr algn="ctr"/>
            <a:r>
              <a:rPr lang="ru-RU" dirty="0"/>
              <a:t>   </a:t>
            </a:r>
            <a:r>
              <a:rPr lang="ru-RU" sz="2000" dirty="0" smtClean="0"/>
              <a:t> </a:t>
            </a:r>
            <a:endParaRPr lang="ru-RU" dirty="0"/>
          </a:p>
        </p:txBody>
      </p:sp>
      <p:pic>
        <p:nvPicPr>
          <p:cNvPr id="26626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36512" y="-72009"/>
            <a:ext cx="9144000" cy="6858000"/>
          </a:xfrm>
        </p:spPr>
      </p:pic>
      <p:pic>
        <p:nvPicPr>
          <p:cNvPr id="9" name="Рисунок 8" descr="f6a2caff-cb9c-4532-8c4a-09a8e597a12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692696"/>
            <a:ext cx="3491880" cy="2618910"/>
          </a:xfrm>
          <a:prstGeom prst="rect">
            <a:avLst/>
          </a:prstGeom>
        </p:spPr>
      </p:pic>
      <p:pic>
        <p:nvPicPr>
          <p:cNvPr id="10" name="Рисунок 9" descr="52e0a7d9-24d2-4362-9dce-dd98b5eecd5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692696"/>
            <a:ext cx="3497864" cy="2623398"/>
          </a:xfrm>
          <a:prstGeom prst="rect">
            <a:avLst/>
          </a:prstGeom>
        </p:spPr>
      </p:pic>
      <p:pic>
        <p:nvPicPr>
          <p:cNvPr id="11" name="Рисунок 10" descr="f09ec2dc-95f5-49ba-85c9-efe2daf6ada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584" y="3284984"/>
            <a:ext cx="3497864" cy="2623398"/>
          </a:xfrm>
          <a:prstGeom prst="rect">
            <a:avLst/>
          </a:prstGeom>
        </p:spPr>
      </p:pic>
      <p:pic>
        <p:nvPicPr>
          <p:cNvPr id="12" name="Рисунок 11" descr="0cd4cb34-c78e-460d-a231-1bfa805dcb9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11960" y="3501008"/>
            <a:ext cx="4443986" cy="249974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3656096"/>
      </p:ext>
    </p:extLst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6627" name="Rectangle 6"/>
          <p:cNvSpPr>
            <a:spLocks noChangeArrowheads="1"/>
          </p:cNvSpPr>
          <p:nvPr/>
        </p:nvSpPr>
        <p:spPr bwMode="auto">
          <a:xfrm>
            <a:off x="1403351" y="2789663"/>
            <a:ext cx="62642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 sz="2800" dirty="0">
              <a:solidFill>
                <a:srgbClr val="990000"/>
              </a:solidFill>
            </a:endParaRPr>
          </a:p>
          <a:p>
            <a:pPr algn="ctr"/>
            <a:r>
              <a:rPr lang="ru-RU" dirty="0"/>
              <a:t>   </a:t>
            </a:r>
            <a:r>
              <a:rPr lang="ru-RU" sz="2000" dirty="0" smtClean="0"/>
              <a:t> </a:t>
            </a:r>
            <a:endParaRPr lang="ru-RU" dirty="0"/>
          </a:p>
        </p:txBody>
      </p:sp>
      <p:pic>
        <p:nvPicPr>
          <p:cNvPr id="26626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9" name="Рисунок 8" descr="31dae28b-10a1-4cf5-a765-06f28101fa3f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764704"/>
            <a:ext cx="3503848" cy="2627886"/>
          </a:xfrm>
          <a:prstGeom prst="rect">
            <a:avLst/>
          </a:prstGeom>
        </p:spPr>
      </p:pic>
      <p:pic>
        <p:nvPicPr>
          <p:cNvPr id="10" name="Рисунок 9" descr="bdebb13c-f64b-4d58-9e73-ff6e3805aac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5616" y="3573016"/>
            <a:ext cx="3503848" cy="2627886"/>
          </a:xfrm>
          <a:prstGeom prst="rect">
            <a:avLst/>
          </a:prstGeom>
        </p:spPr>
      </p:pic>
      <p:pic>
        <p:nvPicPr>
          <p:cNvPr id="11" name="Рисунок 10" descr="f3adb1be-9e64-4bbf-8735-2284e53c2cf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87624" y="548680"/>
            <a:ext cx="3503848" cy="2627886"/>
          </a:xfrm>
          <a:prstGeom prst="rect">
            <a:avLst/>
          </a:prstGeom>
        </p:spPr>
      </p:pic>
      <p:pic>
        <p:nvPicPr>
          <p:cNvPr id="12" name="Рисунок 11" descr="3a8cdc25-d618-481d-98f2-b1eb1fd814a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88024" y="3573016"/>
            <a:ext cx="3323861" cy="24928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85417922"/>
      </p:ext>
    </p:extLst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6627" name="Rectangle 6"/>
          <p:cNvSpPr>
            <a:spLocks noChangeArrowheads="1"/>
          </p:cNvSpPr>
          <p:nvPr/>
        </p:nvSpPr>
        <p:spPr bwMode="auto">
          <a:xfrm>
            <a:off x="1403351" y="2789663"/>
            <a:ext cx="62642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 sz="2800" dirty="0">
              <a:solidFill>
                <a:srgbClr val="990000"/>
              </a:solidFill>
            </a:endParaRPr>
          </a:p>
          <a:p>
            <a:pPr algn="ctr"/>
            <a:r>
              <a:rPr lang="ru-RU" dirty="0"/>
              <a:t>   </a:t>
            </a:r>
            <a:r>
              <a:rPr lang="ru-RU" sz="2000" dirty="0" smtClean="0"/>
              <a:t> </a:t>
            </a:r>
            <a:endParaRPr lang="ru-RU" dirty="0"/>
          </a:p>
        </p:txBody>
      </p:sp>
      <p:pic>
        <p:nvPicPr>
          <p:cNvPr id="26626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324544" y="-243408"/>
            <a:ext cx="9144000" cy="6858000"/>
          </a:xfrm>
        </p:spPr>
      </p:pic>
      <p:pic>
        <p:nvPicPr>
          <p:cNvPr id="9" name="Рисунок 8" descr="01a34aa6-f314-41c9-9a0a-5f47dfc8146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0"/>
            <a:ext cx="2643758" cy="3525011"/>
          </a:xfrm>
          <a:prstGeom prst="rect">
            <a:avLst/>
          </a:prstGeom>
        </p:spPr>
      </p:pic>
      <p:pic>
        <p:nvPicPr>
          <p:cNvPr id="10" name="Рисунок 9" descr="6a98a187-2839-49b7-95a2-4805a6bea06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67944" y="3140968"/>
            <a:ext cx="3691947" cy="2768960"/>
          </a:xfrm>
          <a:prstGeom prst="rect">
            <a:avLst/>
          </a:prstGeom>
        </p:spPr>
      </p:pic>
      <p:pic>
        <p:nvPicPr>
          <p:cNvPr id="11" name="Рисунок 10" descr="6b1c5b9f-4ba7-488c-86ae-ba7bc66da22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3140968"/>
            <a:ext cx="3691947" cy="2768960"/>
          </a:xfrm>
          <a:prstGeom prst="rect">
            <a:avLst/>
          </a:prstGeom>
        </p:spPr>
      </p:pic>
      <p:pic>
        <p:nvPicPr>
          <p:cNvPr id="12" name="Рисунок 11" descr="f01f65c1-68c4-438f-8b89-bdc782b9042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9552" y="260648"/>
            <a:ext cx="3691947" cy="27689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85417922"/>
      </p:ext>
    </p:extLst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-24036"/>
            <a:ext cx="9144000" cy="6858000"/>
          </a:xfrm>
        </p:spPr>
      </p:pic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3888432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Творческая мастерская</a:t>
            </a:r>
          </a:p>
        </p:txBody>
      </p:sp>
      <p:sp>
        <p:nvSpPr>
          <p:cNvPr id="27651" name="Прямоугольник 4"/>
          <p:cNvSpPr>
            <a:spLocks noChangeArrowheads="1"/>
          </p:cNvSpPr>
          <p:nvPr/>
        </p:nvSpPr>
        <p:spPr bwMode="auto">
          <a:xfrm>
            <a:off x="1214437" y="733426"/>
            <a:ext cx="678656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>
              <a:latin typeface="Calibri" pitchFamily="34" charset="0"/>
            </a:endParaRPr>
          </a:p>
          <a:p>
            <a:endParaRPr lang="ru-RU" sz="1400">
              <a:latin typeface="Calibri" pitchFamily="34" charset="0"/>
            </a:endParaRPr>
          </a:p>
          <a:p>
            <a:endParaRPr lang="ru-RU" sz="1400">
              <a:latin typeface="Calibri" pitchFamily="34" charset="0"/>
            </a:endParaRPr>
          </a:p>
          <a:p>
            <a:r>
              <a:rPr lang="ru-RU" sz="1400">
                <a:latin typeface="Calibri" pitchFamily="34" charset="0"/>
              </a:rPr>
              <a:t>                                                                        </a:t>
            </a:r>
          </a:p>
        </p:txBody>
      </p:sp>
      <p:pic>
        <p:nvPicPr>
          <p:cNvPr id="2050" name="Picture 2" descr="C:\Users\березка\Desktop\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068960"/>
            <a:ext cx="3234152" cy="309634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-24036"/>
            <a:ext cx="9144000" cy="6858000"/>
          </a:xfrm>
        </p:spPr>
      </p:pic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1403648" y="548680"/>
            <a:ext cx="5544616" cy="1368152"/>
          </a:xfrm>
        </p:spPr>
        <p:txBody>
          <a:bodyPr/>
          <a:lstStyle/>
          <a:p>
            <a:pPr algn="l" eaLnBrk="1" hangingPunct="1"/>
            <a:r>
              <a:rPr lang="ru-RU" sz="3600" b="1" dirty="0" smtClean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Развивающая среда </a:t>
            </a:r>
            <a:br>
              <a:rPr lang="ru-RU" sz="3600" b="1" dirty="0" smtClean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в группе</a:t>
            </a:r>
          </a:p>
        </p:txBody>
      </p:sp>
      <p:sp>
        <p:nvSpPr>
          <p:cNvPr id="27651" name="Прямоугольник 4"/>
          <p:cNvSpPr>
            <a:spLocks noChangeArrowheads="1"/>
          </p:cNvSpPr>
          <p:nvPr/>
        </p:nvSpPr>
        <p:spPr bwMode="auto">
          <a:xfrm>
            <a:off x="1214437" y="733426"/>
            <a:ext cx="678656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>
              <a:latin typeface="Calibri" pitchFamily="34" charset="0"/>
            </a:endParaRPr>
          </a:p>
          <a:p>
            <a:endParaRPr lang="ru-RU" sz="1400">
              <a:latin typeface="Calibri" pitchFamily="34" charset="0"/>
            </a:endParaRPr>
          </a:p>
          <a:p>
            <a:endParaRPr lang="ru-RU" sz="1400">
              <a:latin typeface="Calibri" pitchFamily="34" charset="0"/>
            </a:endParaRPr>
          </a:p>
          <a:p>
            <a:r>
              <a:rPr lang="ru-RU" sz="1400">
                <a:latin typeface="Calibri" pitchFamily="34" charset="0"/>
              </a:rPr>
              <a:t>                                                                        </a:t>
            </a:r>
          </a:p>
        </p:txBody>
      </p:sp>
      <p:pic>
        <p:nvPicPr>
          <p:cNvPr id="7" name="Рисунок 6" descr="загот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1268760"/>
            <a:ext cx="4191930" cy="5589240"/>
          </a:xfrm>
          <a:prstGeom prst="rect">
            <a:avLst/>
          </a:prstGeom>
        </p:spPr>
      </p:pic>
      <p:pic>
        <p:nvPicPr>
          <p:cNvPr id="8" name="Рисунок 7" descr="загто2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80527" y="1844824"/>
            <a:ext cx="4536503" cy="45091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80416804"/>
      </p:ext>
    </p:extLst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6672" y="-9252"/>
            <a:ext cx="9144000" cy="6858000"/>
          </a:xfrm>
        </p:spPr>
      </p:pic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704856" cy="5616624"/>
          </a:xfrm>
        </p:spPr>
        <p:txBody>
          <a:bodyPr/>
          <a:lstStyle/>
          <a:p>
            <a:pPr algn="l" eaLnBrk="1" hangingPunct="1"/>
            <a:r>
              <a:rPr lang="ru-RU" b="1" dirty="0" smtClean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ru-RU" b="1" dirty="0" smtClean="0">
                <a:solidFill>
                  <a:srgbClr val="0000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Глоссарий</a:t>
            </a:r>
            <a:r>
              <a:rPr lang="ru-RU" b="1" dirty="0" smtClean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ru-RU" sz="1800" b="1" u="sng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>Педагогическая </a:t>
            </a:r>
            <a:r>
              <a:rPr lang="ru-RU" sz="1800" b="1" u="sng" dirty="0">
                <a:solidFill>
                  <a:srgbClr val="7030A0"/>
                </a:solidFill>
                <a:latin typeface="Constantia" panose="02030602050306030303" pitchFamily="18" charset="0"/>
              </a:rPr>
              <a:t>технология </a:t>
            </a:r>
            <a: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  <a:t>- это совокупность психолого-педагогических установок, определяющих специальный набор и компоновку форм, методов, способов, приёмов обучения, воспитательных средств; она есть организационно - методический инструментарий педагогического </a:t>
            </a:r>
            <a: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>процесса.</a:t>
            </a:r>
            <a:b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</a:br>
            <a: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/>
            </a:r>
            <a:b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</a:br>
            <a: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>   </a:t>
            </a:r>
            <a:r>
              <a:rPr lang="ru-RU" sz="1800" b="1" u="sng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>Педагогическая компетентность- </a:t>
            </a:r>
            <a: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  <a:t>совокупность профессиональных и личностных качеств, необходимых для успешной педагогической деятельности. Развитие профессиональной компетентности – это развитие творческой индивидуальности, восприимчивости к педагогическим инновациям, способностей адаптироваться в меняющейся педагогической среде</a:t>
            </a:r>
            <a: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>.</a:t>
            </a:r>
            <a:b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</a:br>
            <a: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>   </a:t>
            </a:r>
            <a:r>
              <a:rPr lang="ru-RU" sz="1800" b="1" u="sng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>Личностно-ориентированное </a:t>
            </a:r>
            <a:r>
              <a:rPr lang="ru-RU" sz="1800" b="1" u="sng" dirty="0">
                <a:solidFill>
                  <a:srgbClr val="7030A0"/>
                </a:solidFill>
                <a:latin typeface="Constantia" panose="02030602050306030303" pitchFamily="18" charset="0"/>
              </a:rPr>
              <a:t>обучение </a:t>
            </a:r>
            <a: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  <a:t>— </a:t>
            </a:r>
            <a: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/>
            </a:r>
            <a:b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</a:br>
            <a: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>это </a:t>
            </a:r>
            <a: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  <a:t>такое </a:t>
            </a:r>
            <a: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>обучение, где </a:t>
            </a:r>
            <a: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  <a:t>во главу угла ставится личность ребенка, </a:t>
            </a:r>
            <a: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/>
            </a:r>
            <a:b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</a:br>
            <a: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>ее </a:t>
            </a:r>
            <a: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  <a:t>самобытность, </a:t>
            </a:r>
            <a:r>
              <a:rPr lang="ru-RU" sz="1800" dirty="0" err="1">
                <a:solidFill>
                  <a:srgbClr val="7030A0"/>
                </a:solidFill>
                <a:latin typeface="Constantia" panose="02030602050306030303" pitchFamily="18" charset="0"/>
              </a:rPr>
              <a:t>самоценность</a:t>
            </a:r>
            <a: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  <a:t>, субъектный опыт каждого сначала </a:t>
            </a:r>
            <a: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>раскрывается,</a:t>
            </a:r>
            <a: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  <a:t> </a:t>
            </a:r>
            <a: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>а </a:t>
            </a:r>
            <a:r>
              <a:rPr lang="ru-RU" sz="1800" dirty="0">
                <a:solidFill>
                  <a:srgbClr val="7030A0"/>
                </a:solidFill>
                <a:latin typeface="Constantia" panose="02030602050306030303" pitchFamily="18" charset="0"/>
              </a:rPr>
              <a:t>затем согласовывается с содержанием образования</a:t>
            </a:r>
            <a: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  <a:t>. </a:t>
            </a:r>
            <a:br>
              <a:rPr lang="ru-RU" sz="1800" dirty="0" smtClean="0">
                <a:solidFill>
                  <a:srgbClr val="7030A0"/>
                </a:solidFill>
                <a:latin typeface="Constantia" panose="02030602050306030303" pitchFamily="18" charset="0"/>
              </a:rPr>
            </a:br>
            <a:r>
              <a:rPr lang="ru-RU" sz="2000" b="1" dirty="0" smtClean="0">
                <a:solidFill>
                  <a:srgbClr val="003399"/>
                </a:solidFill>
                <a:latin typeface="Constantia" panose="02030602050306030303" pitchFamily="18" charset="0"/>
              </a:rPr>
              <a:t/>
            </a:r>
            <a:br>
              <a:rPr lang="ru-RU" sz="2000" b="1" dirty="0" smtClean="0">
                <a:solidFill>
                  <a:srgbClr val="003399"/>
                </a:solidFill>
                <a:latin typeface="Constantia" panose="02030602050306030303" pitchFamily="18" charset="0"/>
              </a:rPr>
            </a:br>
            <a:r>
              <a:rPr lang="ru-RU" sz="1800" b="1" dirty="0" smtClean="0">
                <a:solidFill>
                  <a:srgbClr val="003399"/>
                </a:solidFill>
                <a:latin typeface="Constantia" panose="02030602050306030303" pitchFamily="18" charset="0"/>
              </a:rPr>
              <a:t>  </a:t>
            </a:r>
            <a:r>
              <a:rPr lang="ru-RU" sz="1800" b="1" dirty="0">
                <a:solidFill>
                  <a:srgbClr val="003399"/>
                </a:solidFill>
                <a:latin typeface="Constantia" panose="02030602050306030303" pitchFamily="18" charset="0"/>
              </a:rPr>
              <a:t/>
            </a:r>
            <a:br>
              <a:rPr lang="ru-RU" sz="1800" b="1" dirty="0">
                <a:solidFill>
                  <a:srgbClr val="003399"/>
                </a:solidFill>
                <a:latin typeface="Constantia" panose="02030602050306030303" pitchFamily="18" charset="0"/>
              </a:rPr>
            </a:br>
            <a:endParaRPr lang="ru-RU" sz="1800" b="1" dirty="0" smtClean="0">
              <a:solidFill>
                <a:srgbClr val="003399"/>
              </a:solidFill>
              <a:latin typeface="Constantia" panose="02030602050306030303" pitchFamily="18" charset="0"/>
              <a:cs typeface="Microsoft Sans Serif" panose="020B0604020202020204" pitchFamily="34" charset="0"/>
            </a:endParaRPr>
          </a:p>
        </p:txBody>
      </p:sp>
      <p:sp>
        <p:nvSpPr>
          <p:cNvPr id="27651" name="Прямоугольник 4"/>
          <p:cNvSpPr>
            <a:spLocks noChangeArrowheads="1"/>
          </p:cNvSpPr>
          <p:nvPr/>
        </p:nvSpPr>
        <p:spPr bwMode="auto">
          <a:xfrm>
            <a:off x="179513" y="733426"/>
            <a:ext cx="856895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sz="1400">
              <a:latin typeface="Calibri" pitchFamily="34" charset="0"/>
            </a:endParaRPr>
          </a:p>
          <a:p>
            <a:endParaRPr lang="ru-RU" sz="1400">
              <a:latin typeface="Calibri" pitchFamily="34" charset="0"/>
            </a:endParaRPr>
          </a:p>
          <a:p>
            <a:endParaRPr lang="ru-RU" sz="1400">
              <a:latin typeface="Calibri" pitchFamily="34" charset="0"/>
            </a:endParaRPr>
          </a:p>
          <a:p>
            <a:r>
              <a:rPr lang="ru-RU" sz="1400">
                <a:latin typeface="Calibri" pitchFamily="34" charset="0"/>
              </a:rPr>
              <a:t>                                                                        </a:t>
            </a:r>
          </a:p>
        </p:txBody>
      </p:sp>
    </p:spTree>
    <p:extLst>
      <p:ext uri="{BB962C8B-B14F-4D97-AF65-F5344CB8AC3E}">
        <p14:creationId xmlns="" xmlns:p14="http://schemas.microsoft.com/office/powerpoint/2010/main" val="1009455028"/>
      </p:ext>
    </p:extLst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4338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1785937" y="785814"/>
            <a:ext cx="542925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Общие сведения</a:t>
            </a:r>
          </a:p>
        </p:txBody>
      </p:sp>
      <p:sp>
        <p:nvSpPr>
          <p:cNvPr id="14340" name="Прямоугольник 5"/>
          <p:cNvSpPr>
            <a:spLocks noChangeArrowheads="1"/>
          </p:cNvSpPr>
          <p:nvPr/>
        </p:nvSpPr>
        <p:spPr bwMode="auto">
          <a:xfrm>
            <a:off x="4349949" y="1903537"/>
            <a:ext cx="4248347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99"/>
                </a:solidFill>
                <a:latin typeface="Monotype Corsiva" pitchFamily="66" charset="0"/>
              </a:rPr>
              <a:t>Халилова </a:t>
            </a:r>
            <a:r>
              <a:rPr lang="ru-RU" sz="3600" b="1" dirty="0" err="1" smtClean="0">
                <a:solidFill>
                  <a:srgbClr val="000099"/>
                </a:solidFill>
                <a:latin typeface="Monotype Corsiva" pitchFamily="66" charset="0"/>
              </a:rPr>
              <a:t>Магигул</a:t>
            </a:r>
            <a:r>
              <a:rPr lang="ru-RU" sz="3600" b="1" dirty="0" smtClean="0">
                <a:solidFill>
                  <a:srgbClr val="000099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000099"/>
                </a:solidFill>
                <a:latin typeface="Monotype Corsiva" pitchFamily="66" charset="0"/>
              </a:rPr>
              <a:t>Ибрагимовна</a:t>
            </a:r>
            <a:endParaRPr lang="ru-RU" sz="3600" b="1" dirty="0" smtClean="0">
              <a:solidFill>
                <a:srgbClr val="000099"/>
              </a:solidFill>
              <a:latin typeface="Monotype Corsiva" pitchFamily="66" charset="0"/>
            </a:endParaRPr>
          </a:p>
          <a:p>
            <a:endParaRPr lang="ru-RU" sz="2400" b="1" u="sng" dirty="0" smtClean="0">
              <a:solidFill>
                <a:srgbClr val="990000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400" b="1" u="sng" dirty="0" smtClean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Категория- Соответствие </a:t>
            </a:r>
          </a:p>
          <a:p>
            <a:endParaRPr lang="ru-RU" sz="2800" b="1" u="sng" dirty="0" smtClean="0">
              <a:solidFill>
                <a:srgbClr val="990000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400" b="1" u="sng" dirty="0" smtClean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Общий </a:t>
            </a:r>
            <a:r>
              <a:rPr lang="ru-RU" sz="2400" b="1" u="sng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стаж </a:t>
            </a:r>
            <a:r>
              <a:rPr lang="ru-RU" sz="2400" b="1" u="sng" dirty="0" smtClean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работы - </a:t>
            </a:r>
          </a:p>
          <a:p>
            <a:r>
              <a:rPr lang="ru-RU" sz="2400" b="1" u="sng" dirty="0" smtClean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10 лет</a:t>
            </a:r>
            <a:r>
              <a:rPr lang="ru-RU" sz="2400" b="1" u="sng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/>
            </a:r>
            <a:br>
              <a:rPr lang="ru-RU" sz="2400" b="1" u="sng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endParaRPr lang="ru-RU" sz="2400" b="1" u="sng" dirty="0" smtClean="0">
              <a:solidFill>
                <a:srgbClr val="990000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400" b="1" u="sng" dirty="0" smtClean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Педагогический стаж –</a:t>
            </a:r>
          </a:p>
          <a:p>
            <a:r>
              <a:rPr lang="ru-RU" sz="2400" b="1" u="sng" dirty="0" smtClean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 10 года</a:t>
            </a:r>
            <a:r>
              <a:rPr lang="ru-RU" sz="2400" b="1" u="sng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/>
            </a:r>
            <a:br>
              <a:rPr lang="ru-RU" sz="2400" b="1" u="sng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endParaRPr lang="ru-RU" sz="2400" b="1" u="sng" dirty="0">
              <a:solidFill>
                <a:srgbClr val="990000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  </a:t>
            </a:r>
            <a:endParaRPr lang="ru-RU" sz="24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7" name="Рисунок 6" descr="Халилова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1556792"/>
            <a:ext cx="2646294" cy="3528392"/>
          </a:xfrm>
          <a:prstGeom prst="rect">
            <a:avLst/>
          </a:prstGeom>
        </p:spPr>
      </p:pic>
    </p:spTree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5362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15363" name="Прямоугольник 4"/>
          <p:cNvSpPr>
            <a:spLocks noChangeArrowheads="1"/>
          </p:cNvSpPr>
          <p:nvPr/>
        </p:nvSpPr>
        <p:spPr bwMode="auto">
          <a:xfrm>
            <a:off x="1331914" y="692150"/>
            <a:ext cx="6408737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Педагогическое кредо</a:t>
            </a:r>
            <a:endParaRPr lang="ru-RU" sz="3600" b="1" dirty="0">
              <a:solidFill>
                <a:srgbClr val="C00000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ctr"/>
            <a:endParaRPr lang="ru-RU" sz="3600" dirty="0" smtClean="0">
              <a:latin typeface="Monotype Corsiva" panose="03010101010201010101" pitchFamily="66" charset="0"/>
            </a:endParaRPr>
          </a:p>
          <a:p>
            <a:pPr algn="ctr"/>
            <a:r>
              <a:rPr lang="ru-RU" sz="3600" b="1" dirty="0" smtClean="0">
                <a:solidFill>
                  <a:srgbClr val="003399"/>
                </a:solidFill>
                <a:latin typeface="Monotype Corsiva" panose="03010101010201010101" pitchFamily="66" charset="0"/>
              </a:rPr>
              <a:t>«Нравится нам это или нет, но ребенок, с</a:t>
            </a:r>
          </a:p>
          <a:p>
            <a:pPr algn="ctr"/>
            <a:r>
              <a:rPr lang="ru-RU" sz="3600" b="1" dirty="0" smtClean="0">
                <a:solidFill>
                  <a:srgbClr val="003399"/>
                </a:solidFill>
                <a:latin typeface="Monotype Corsiva" panose="03010101010201010101" pitchFamily="66" charset="0"/>
              </a:rPr>
              <a:t>которым труднее всего управиться,</a:t>
            </a:r>
          </a:p>
          <a:p>
            <a:pPr algn="ctr"/>
            <a:r>
              <a:rPr lang="ru-RU" sz="3600" b="1" dirty="0" smtClean="0">
                <a:solidFill>
                  <a:srgbClr val="003399"/>
                </a:solidFill>
                <a:latin typeface="Monotype Corsiva" panose="03010101010201010101" pitchFamily="66" charset="0"/>
              </a:rPr>
              <a:t>-именно тот, которым впоследствии мы больше всего гордимся»</a:t>
            </a:r>
            <a:r>
              <a:rPr lang="ru-RU" sz="3600" b="1" i="1" dirty="0" smtClean="0">
                <a:solidFill>
                  <a:srgbClr val="003399"/>
                </a:solidFill>
                <a:latin typeface="Monotype Corsiva" panose="03010101010201010101" pitchFamily="66" charset="0"/>
              </a:rPr>
              <a:t> </a:t>
            </a:r>
            <a:endParaRPr lang="ru-RU" sz="3600" b="1" i="1" dirty="0">
              <a:solidFill>
                <a:srgbClr val="003399"/>
              </a:solidFill>
              <a:latin typeface="Monotype Corsiva" panose="03010101010201010101" pitchFamily="66" charset="0"/>
            </a:endParaRPr>
          </a:p>
          <a:p>
            <a:pPr algn="r"/>
            <a:endParaRPr lang="ru-RU" sz="2400" b="1" i="1" dirty="0" smtClean="0">
              <a:solidFill>
                <a:srgbClr val="C00000"/>
              </a:solidFill>
            </a:endParaRPr>
          </a:p>
          <a:p>
            <a:pPr algn="r"/>
            <a:r>
              <a:rPr lang="ru-RU" sz="2400" b="1" i="1" dirty="0" smtClean="0">
                <a:solidFill>
                  <a:srgbClr val="C00000"/>
                </a:solidFill>
              </a:rPr>
              <a:t>(Миньон </a:t>
            </a:r>
            <a:r>
              <a:rPr lang="ru-RU" sz="2400" b="1" i="1" dirty="0" err="1" smtClean="0">
                <a:solidFill>
                  <a:srgbClr val="C00000"/>
                </a:solidFill>
              </a:rPr>
              <a:t>Маклофлин</a:t>
            </a:r>
            <a:r>
              <a:rPr lang="ru-RU" sz="2400" b="1" i="1" dirty="0" smtClean="0">
                <a:solidFill>
                  <a:srgbClr val="C00000"/>
                </a:solidFill>
              </a:rPr>
              <a:t>)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6386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4440"/>
            <a:ext cx="9179718" cy="6858000"/>
          </a:xfrm>
          <a:noFill/>
        </p:spPr>
      </p:pic>
      <p:sp>
        <p:nvSpPr>
          <p:cNvPr id="16387" name="TextBox 9"/>
          <p:cNvSpPr txBox="1">
            <a:spLocks noChangeArrowheads="1"/>
          </p:cNvSpPr>
          <p:nvPr/>
        </p:nvSpPr>
        <p:spPr bwMode="auto">
          <a:xfrm>
            <a:off x="1845468" y="620714"/>
            <a:ext cx="55245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3200" b="1" dirty="0">
              <a:solidFill>
                <a:srgbClr val="990000"/>
              </a:solidFill>
              <a:latin typeface="Calibri" pitchFamily="34" charset="0"/>
            </a:endParaRPr>
          </a:p>
        </p:txBody>
      </p:sp>
      <p:sp>
        <p:nvSpPr>
          <p:cNvPr id="16388" name="Rectangle 1"/>
          <p:cNvSpPr>
            <a:spLocks noChangeArrowheads="1"/>
          </p:cNvSpPr>
          <p:nvPr/>
        </p:nvSpPr>
        <p:spPr bwMode="auto">
          <a:xfrm>
            <a:off x="1214437" y="4792277"/>
            <a:ext cx="678656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altLang="zh-CN" sz="1200">
                <a:solidFill>
                  <a:srgbClr val="000099"/>
                </a:solidFill>
                <a:latin typeface="Liberation Serif"/>
              </a:rPr>
              <a:t>      </a:t>
            </a:r>
            <a:endParaRPr lang="ru-RU" altLang="zh-CN" sz="1200">
              <a:latin typeface="Calibri" pitchFamily="34" charset="0"/>
            </a:endParaRPr>
          </a:p>
        </p:txBody>
      </p:sp>
      <p:sp>
        <p:nvSpPr>
          <p:cNvPr id="16389" name="TextBox 7"/>
          <p:cNvSpPr txBox="1">
            <a:spLocks noChangeArrowheads="1"/>
          </p:cNvSpPr>
          <p:nvPr/>
        </p:nvSpPr>
        <p:spPr bwMode="auto">
          <a:xfrm>
            <a:off x="1475656" y="620714"/>
            <a:ext cx="64087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33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Профессиональная карта</a:t>
            </a:r>
            <a:endParaRPr lang="ru-RU" sz="3600" b="1" dirty="0">
              <a:solidFill>
                <a:srgbClr val="003399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pic>
        <p:nvPicPr>
          <p:cNvPr id="9" name="Рисунок 8" descr="Диплом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1268760"/>
            <a:ext cx="2874390" cy="2088232"/>
          </a:xfrm>
          <a:prstGeom prst="rect">
            <a:avLst/>
          </a:prstGeom>
        </p:spPr>
      </p:pic>
      <p:pic>
        <p:nvPicPr>
          <p:cNvPr id="10" name="Рисунок 9" descr="Переподготов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40" y="3212976"/>
            <a:ext cx="3968828" cy="2883336"/>
          </a:xfrm>
          <a:prstGeom prst="rect">
            <a:avLst/>
          </a:prstGeom>
        </p:spPr>
      </p:pic>
    </p:spTree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6386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79718" cy="6858000"/>
          </a:xfrm>
          <a:noFill/>
        </p:spPr>
      </p:pic>
      <p:sp>
        <p:nvSpPr>
          <p:cNvPr id="16387" name="TextBox 9"/>
          <p:cNvSpPr txBox="1">
            <a:spLocks noChangeArrowheads="1"/>
          </p:cNvSpPr>
          <p:nvPr/>
        </p:nvSpPr>
        <p:spPr bwMode="auto">
          <a:xfrm>
            <a:off x="1845468" y="620714"/>
            <a:ext cx="55245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3200" b="1" dirty="0">
              <a:solidFill>
                <a:srgbClr val="990000"/>
              </a:solidFill>
              <a:latin typeface="Calibri" pitchFamily="34" charset="0"/>
            </a:endParaRPr>
          </a:p>
        </p:txBody>
      </p:sp>
      <p:sp>
        <p:nvSpPr>
          <p:cNvPr id="16388" name="Rectangle 1"/>
          <p:cNvSpPr>
            <a:spLocks noChangeArrowheads="1"/>
          </p:cNvSpPr>
          <p:nvPr/>
        </p:nvSpPr>
        <p:spPr bwMode="auto">
          <a:xfrm>
            <a:off x="1214437" y="4792277"/>
            <a:ext cx="678656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altLang="zh-CN" sz="1200">
                <a:solidFill>
                  <a:srgbClr val="000099"/>
                </a:solidFill>
                <a:latin typeface="Liberation Serif"/>
              </a:rPr>
              <a:t>      </a:t>
            </a:r>
            <a:endParaRPr lang="ru-RU" altLang="zh-CN" sz="1200">
              <a:latin typeface="Calibri" pitchFamily="34" charset="0"/>
            </a:endParaRPr>
          </a:p>
        </p:txBody>
      </p:sp>
      <p:sp>
        <p:nvSpPr>
          <p:cNvPr id="16389" name="TextBox 7"/>
          <p:cNvSpPr txBox="1">
            <a:spLocks noChangeArrowheads="1"/>
          </p:cNvSpPr>
          <p:nvPr/>
        </p:nvSpPr>
        <p:spPr bwMode="auto">
          <a:xfrm>
            <a:off x="1475656" y="620714"/>
            <a:ext cx="6408712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33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Личностные характеристики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endParaRPr lang="ru-RU" sz="2800" i="1" u="sng" dirty="0" smtClean="0">
              <a:solidFill>
                <a:srgbClr val="99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2800" b="1" i="1" u="sng" dirty="0" smtClean="0">
                <a:solidFill>
                  <a:srgbClr val="990000"/>
                </a:solidFill>
              </a:rPr>
              <a:t>Ответственность </a:t>
            </a:r>
            <a:endParaRPr lang="ru-RU" sz="2800" b="1" i="1" u="sng" dirty="0">
              <a:solidFill>
                <a:srgbClr val="99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2800" b="1" i="1" u="sng" dirty="0">
                <a:solidFill>
                  <a:srgbClr val="990000"/>
                </a:solidFill>
              </a:rPr>
              <a:t>Отзывчивость 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2800" b="1" i="1" u="sng" dirty="0">
                <a:solidFill>
                  <a:srgbClr val="990000"/>
                </a:solidFill>
              </a:rPr>
              <a:t>Находчивость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2800" b="1" i="1" u="sng" dirty="0">
                <a:solidFill>
                  <a:srgbClr val="990000"/>
                </a:solidFill>
              </a:rPr>
              <a:t>Самокритичность 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2800" b="1" i="1" u="sng" dirty="0">
                <a:solidFill>
                  <a:srgbClr val="990000"/>
                </a:solidFill>
              </a:rPr>
              <a:t> Работоспособность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2800" b="1" i="1" u="sng" dirty="0">
                <a:solidFill>
                  <a:srgbClr val="990000"/>
                </a:solidFill>
              </a:rPr>
              <a:t>Сострадание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2800" b="1" i="1" u="sng" dirty="0">
                <a:solidFill>
                  <a:srgbClr val="990000"/>
                </a:solidFill>
              </a:rPr>
              <a:t>Тактичность 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2800" b="1" i="1" u="sng" dirty="0">
                <a:solidFill>
                  <a:srgbClr val="990000"/>
                </a:solidFill>
              </a:rPr>
              <a:t>Умение ладить с людьми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2800" b="1" i="1" u="sng" dirty="0">
                <a:solidFill>
                  <a:srgbClr val="990000"/>
                </a:solidFill>
              </a:rPr>
              <a:t>Энтузиазм 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2800" b="1" i="1" u="sng" dirty="0">
                <a:solidFill>
                  <a:srgbClr val="990000"/>
                </a:solidFill>
              </a:rPr>
              <a:t> Целеустремленность </a:t>
            </a:r>
          </a:p>
          <a:p>
            <a:pPr algn="ctr"/>
            <a:endParaRPr lang="ru-RU" sz="4000" b="1" dirty="0">
              <a:solidFill>
                <a:srgbClr val="00339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6486193"/>
      </p:ext>
    </p:extLst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16388" name="Rectangle 1"/>
          <p:cNvSpPr>
            <a:spLocks noChangeArrowheads="1"/>
          </p:cNvSpPr>
          <p:nvPr/>
        </p:nvSpPr>
        <p:spPr bwMode="auto">
          <a:xfrm>
            <a:off x="1214437" y="4792277"/>
            <a:ext cx="678656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altLang="zh-CN" sz="1200">
                <a:solidFill>
                  <a:srgbClr val="000099"/>
                </a:solidFill>
                <a:latin typeface="Liberation Serif"/>
              </a:rPr>
              <a:t>      </a:t>
            </a:r>
            <a:endParaRPr lang="ru-RU" altLang="zh-CN" sz="1200">
              <a:latin typeface="Calibri" pitchFamily="34" charset="0"/>
            </a:endParaRPr>
          </a:p>
        </p:txBody>
      </p:sp>
      <p:sp>
        <p:nvSpPr>
          <p:cNvPr id="7" name="TextBox 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331640" y="673604"/>
            <a:ext cx="6480720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0033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Использование  </a:t>
            </a:r>
            <a:r>
              <a:rPr lang="ru-RU" sz="2800" b="1" dirty="0">
                <a:solidFill>
                  <a:srgbClr val="0033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информационно-коммуникационных технологий (ИКТ) профессиональной </a:t>
            </a:r>
            <a:r>
              <a:rPr lang="ru-RU" sz="2800" b="1" dirty="0" smtClean="0">
                <a:solidFill>
                  <a:srgbClr val="0033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деятельности</a:t>
            </a:r>
            <a:r>
              <a:rPr lang="ru-RU" sz="2800" dirty="0" smtClean="0">
                <a:solidFill>
                  <a:srgbClr val="0033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/>
            </a:r>
            <a:br>
              <a:rPr lang="ru-RU" sz="2800" dirty="0" smtClean="0">
                <a:solidFill>
                  <a:srgbClr val="0033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ru-RU" sz="28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копии </a:t>
            </a:r>
            <a:r>
              <a:rPr lang="ru-RU" sz="2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интернет - страниц, используемых сайтов:</a:t>
            </a:r>
            <a:br>
              <a:rPr lang="ru-RU" sz="2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ru-RU" sz="2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    </a:t>
            </a:r>
            <a:r>
              <a:rPr lang="en-US" sz="2800" dirty="0" smtClean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nsportal.ru</a:t>
            </a:r>
            <a:r>
              <a:rPr lang="en-US" sz="2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  <a:r>
              <a:rPr lang="ru-RU" sz="2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      </a:t>
            </a:r>
            <a:br>
              <a:rPr lang="ru-RU" sz="2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ru-RU" sz="2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    </a:t>
            </a:r>
            <a:r>
              <a:rPr lang="en-US" sz="2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pedsovet.su, pedsovet.org/;</a:t>
            </a:r>
            <a:br>
              <a:rPr lang="en-US" sz="2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ru-RU" sz="2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/>
            </a:r>
            <a:br>
              <a:rPr lang="ru-RU" sz="2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ru-RU" sz="2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Официальный сайт </a:t>
            </a:r>
            <a:r>
              <a:rPr lang="ru-RU" sz="2800" dirty="0" smtClean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школы ГКОУ РД «Сангарская СОШ Лакского района»</a:t>
            </a:r>
            <a:r>
              <a:rPr lang="ru-RU" sz="2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/>
            </a:r>
            <a:br>
              <a:rPr lang="ru-RU" sz="2800" dirty="0">
                <a:solidFill>
                  <a:srgbClr val="99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ru-RU" sz="3200" dirty="0"/>
              <a:t/>
            </a:r>
            <a:br>
              <a:rPr lang="ru-RU" sz="3200" dirty="0"/>
            </a:br>
            <a:endParaRPr lang="ru-RU" sz="2800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2659723"/>
      </p:ext>
    </p:extLst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9649" y="0"/>
            <a:ext cx="9144000" cy="6858000"/>
          </a:xfrm>
          <a:noFill/>
        </p:spPr>
      </p:pic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3528392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rgbClr val="7030A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Достижения  и результаты  </a:t>
            </a:r>
            <a:br>
              <a:rPr lang="ru-RU" sz="3600" b="1" dirty="0" smtClean="0">
                <a:solidFill>
                  <a:srgbClr val="7030A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 педагогической деятельности</a:t>
            </a:r>
            <a:br>
              <a:rPr lang="ru-RU" sz="3600" b="1" dirty="0" smtClean="0">
                <a:solidFill>
                  <a:srgbClr val="7030A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endParaRPr lang="ru-RU" sz="3600" b="1" dirty="0" smtClean="0">
              <a:solidFill>
                <a:srgbClr val="7030A0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8438" name="Rectangle 75"/>
          <p:cNvSpPr>
            <a:spLocks noChangeArrowheads="1"/>
          </p:cNvSpPr>
          <p:nvPr/>
        </p:nvSpPr>
        <p:spPr bwMode="auto">
          <a:xfrm>
            <a:off x="1187451" y="2781301"/>
            <a:ext cx="30972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99"/>
                </a:solidFill>
              </a:rPr>
              <a:t> </a:t>
            </a:r>
            <a:endParaRPr lang="ru-RU" sz="1600" b="1" dirty="0">
              <a:solidFill>
                <a:srgbClr val="000099"/>
              </a:solidFill>
            </a:endParaRPr>
          </a:p>
        </p:txBody>
      </p:sp>
      <p:sp>
        <p:nvSpPr>
          <p:cNvPr id="18442" name="Rectangle 77"/>
          <p:cNvSpPr>
            <a:spLocks noChangeArrowheads="1"/>
          </p:cNvSpPr>
          <p:nvPr/>
        </p:nvSpPr>
        <p:spPr bwMode="auto">
          <a:xfrm>
            <a:off x="4787901" y="6021389"/>
            <a:ext cx="37449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99"/>
                </a:solidFill>
              </a:rPr>
              <a:t> </a:t>
            </a:r>
            <a:endParaRPr lang="ru-RU" sz="1600" b="1" dirty="0">
              <a:solidFill>
                <a:srgbClr val="000099"/>
              </a:solidFill>
            </a:endParaRPr>
          </a:p>
        </p:txBody>
      </p:sp>
      <p:pic>
        <p:nvPicPr>
          <p:cNvPr id="24578" name="Picture 2" descr="C:\Users\березка\Desktop\в порт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681"/>
          <a:stretch/>
        </p:blipFill>
        <p:spPr bwMode="auto">
          <a:xfrm>
            <a:off x="3131840" y="3128983"/>
            <a:ext cx="3024336" cy="289240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9649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80120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Награды</a:t>
            </a:r>
            <a:br>
              <a:rPr lang="ru-RU" sz="3600" b="1" dirty="0" smtClean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endParaRPr lang="ru-RU" sz="3600" b="1" dirty="0" smtClean="0">
              <a:solidFill>
                <a:srgbClr val="C00000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8438" name="Rectangle 75"/>
          <p:cNvSpPr>
            <a:spLocks noChangeArrowheads="1"/>
          </p:cNvSpPr>
          <p:nvPr/>
        </p:nvSpPr>
        <p:spPr bwMode="auto">
          <a:xfrm>
            <a:off x="1187451" y="2781301"/>
            <a:ext cx="30972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99"/>
                </a:solidFill>
              </a:rPr>
              <a:t> </a:t>
            </a:r>
            <a:endParaRPr lang="ru-RU" sz="1600" b="1" dirty="0">
              <a:solidFill>
                <a:srgbClr val="000099"/>
              </a:solidFill>
            </a:endParaRPr>
          </a:p>
        </p:txBody>
      </p:sp>
      <p:sp>
        <p:nvSpPr>
          <p:cNvPr id="18442" name="Rectangle 77"/>
          <p:cNvSpPr>
            <a:spLocks noChangeArrowheads="1"/>
          </p:cNvSpPr>
          <p:nvPr/>
        </p:nvSpPr>
        <p:spPr bwMode="auto">
          <a:xfrm>
            <a:off x="4787901" y="6021389"/>
            <a:ext cx="37449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99"/>
                </a:solidFill>
              </a:rPr>
              <a:t> </a:t>
            </a:r>
            <a:endParaRPr lang="ru-RU" sz="1600" b="1" dirty="0">
              <a:solidFill>
                <a:srgbClr val="000099"/>
              </a:solidFill>
            </a:endParaRPr>
          </a:p>
        </p:txBody>
      </p:sp>
      <p:pic>
        <p:nvPicPr>
          <p:cNvPr id="9" name="Рисунок 8" descr="грамота 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1196752"/>
            <a:ext cx="3024336" cy="4680520"/>
          </a:xfrm>
          <a:prstGeom prst="rect">
            <a:avLst/>
          </a:prstGeom>
        </p:spPr>
      </p:pic>
      <p:pic>
        <p:nvPicPr>
          <p:cNvPr id="10" name="Рисунок 9" descr="Грамот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1960" y="1412776"/>
            <a:ext cx="3384376" cy="47268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52581459"/>
      </p:ext>
    </p:extLst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 descr="40e23325333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82354"/>
          </a:xfrm>
        </p:spPr>
        <p:txBody>
          <a:bodyPr/>
          <a:lstStyle/>
          <a:p>
            <a:pPr eaLnBrk="1" hangingPunct="1"/>
            <a:r>
              <a:rPr lang="ru-RU" sz="5400" dirty="0" smtClean="0">
                <a:solidFill>
                  <a:srgbClr val="003399"/>
                </a:solidFill>
                <a:latin typeface="Monotype Corsiva" panose="03010101010201010101" pitchFamily="66" charset="0"/>
              </a:rPr>
              <a:t/>
            </a:r>
            <a:br>
              <a:rPr lang="ru-RU" sz="5400" dirty="0" smtClean="0">
                <a:solidFill>
                  <a:srgbClr val="003399"/>
                </a:solidFill>
                <a:latin typeface="Monotype Corsiva" panose="03010101010201010101" pitchFamily="66" charset="0"/>
              </a:rPr>
            </a:br>
            <a:r>
              <a:rPr lang="ru-RU" sz="4000" b="1" dirty="0" smtClean="0">
                <a:solidFill>
                  <a:srgbClr val="0000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Педагогическая </a:t>
            </a:r>
            <a:br>
              <a:rPr lang="ru-RU" sz="4000" b="1" dirty="0" smtClean="0">
                <a:solidFill>
                  <a:srgbClr val="0000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ru-RU" sz="4000" b="1" dirty="0" smtClean="0">
                <a:solidFill>
                  <a:srgbClr val="000099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                         копилка</a:t>
            </a:r>
          </a:p>
        </p:txBody>
      </p:sp>
      <p:sp>
        <p:nvSpPr>
          <p:cNvPr id="22531" name="Прямоугольник 4"/>
          <p:cNvSpPr>
            <a:spLocks noChangeArrowheads="1"/>
          </p:cNvSpPr>
          <p:nvPr/>
        </p:nvSpPr>
        <p:spPr bwMode="auto">
          <a:xfrm>
            <a:off x="1214437" y="733426"/>
            <a:ext cx="678656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>
              <a:latin typeface="Calibri" pitchFamily="34" charset="0"/>
            </a:endParaRPr>
          </a:p>
          <a:p>
            <a:endParaRPr lang="ru-RU" sz="1400">
              <a:latin typeface="Calibri" pitchFamily="34" charset="0"/>
            </a:endParaRPr>
          </a:p>
          <a:p>
            <a:endParaRPr lang="ru-RU" sz="1400">
              <a:latin typeface="Calibri" pitchFamily="34" charset="0"/>
            </a:endParaRPr>
          </a:p>
          <a:p>
            <a:r>
              <a:rPr lang="ru-RU" sz="1400">
                <a:latin typeface="Calibri" pitchFamily="34" charset="0"/>
              </a:rPr>
              <a:t>                                                                        </a:t>
            </a:r>
          </a:p>
        </p:txBody>
      </p:sp>
      <p:pic>
        <p:nvPicPr>
          <p:cNvPr id="25602" name="Picture 2" descr="C:\Users\березка\Desktop\коп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140968"/>
            <a:ext cx="3384376" cy="259117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99592" y="2852936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Новый год 2020   - </a:t>
            </a:r>
            <a:r>
              <a:rPr lang="en-US" dirty="0" smtClean="0">
                <a:hlinkClick r:id="rId4"/>
              </a:rPr>
              <a:t>https://rd-san.dagestanschool.ru/?section_id=66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043608" y="3429000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Мастер – класс </a:t>
            </a:r>
            <a:r>
              <a:rPr lang="en-US" dirty="0" smtClean="0">
                <a:hlinkClick r:id="rId5"/>
              </a:rPr>
              <a:t>https://rd-san.dagestanschool.ru/?section_id=68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99592" y="4005064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Окружающий мир - </a:t>
            </a:r>
            <a:r>
              <a:rPr lang="en-US" dirty="0" smtClean="0">
                <a:hlinkClick r:id="rId6"/>
              </a:rPr>
              <a:t>https://rd-san.dagestanschool.ru/?section_id=69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27584" y="4653136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Утренник 8 Марта - </a:t>
            </a:r>
            <a:r>
              <a:rPr lang="en-US" dirty="0" smtClean="0">
                <a:hlinkClick r:id="rId7"/>
              </a:rPr>
              <a:t>https://rd-san.dagestanschool.ru/?section_id=71</a:t>
            </a:r>
            <a:endParaRPr lang="ru-RU" dirty="0"/>
          </a:p>
        </p:txBody>
      </p:sp>
    </p:spTree>
  </p:cSld>
  <p:clrMapOvr>
    <a:masterClrMapping/>
  </p:clrMapOvr>
  <p:transition advClick="0" advTm="7000"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70</TotalTime>
  <Words>142</Words>
  <Application>Microsoft Office PowerPoint</Application>
  <PresentationFormat>Экран (4:3)</PresentationFormat>
  <Paragraphs>80</Paragraphs>
  <Slides>16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Использование  информационно-коммуникационных технологий (ИКТ) профессиональной деятельности  копии интернет - страниц, используемых сайтов:     nsportal.ru,           pedsovet.su, pedsovet.org/;  Официальный сайт школы ГКОУ РД «Сангарская СОШ Лакского района»  </vt:lpstr>
      <vt:lpstr>Достижения  и результаты    педагогической деятельности </vt:lpstr>
      <vt:lpstr>Награды </vt:lpstr>
      <vt:lpstr> Педагогическая                           копилка</vt:lpstr>
      <vt:lpstr>Слайд 10</vt:lpstr>
      <vt:lpstr>Слайд 11</vt:lpstr>
      <vt:lpstr>Слайд 12</vt:lpstr>
      <vt:lpstr>Слайд 13</vt:lpstr>
      <vt:lpstr>Творческая мастерская</vt:lpstr>
      <vt:lpstr>Развивающая среда  в группе</vt:lpstr>
      <vt:lpstr> Глоссарий  Педагогическая технология - это совокупность психолого-педагогических установок, определяющих специальный набор и компоновку форм, методов, способов, приёмов обучения, воспитательных средств; она есть организационно - методический инструментарий педагогического процесса.     Педагогическая компетентность- совокупность профессиональных и личностных качеств, необходимых для успешной педагогической деятельности. Развитие профессиональной компетентности – это развитие творческой индивидуальности, восприимчивости к педагогическим инновациям, способностей адаптироваться в меняющейся педагогической среде.     Личностно-ориентированное обучение —  это такое обучение, где во главу угла ставится личность ребенка,  ее самобытность, самоценность, субъектный опыт каждого сначала раскрывается, а затем согласовывается с содержанием образования.      </vt:lpstr>
    </vt:vector>
  </TitlesOfParts>
  <Company>Computer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52</cp:revision>
  <dcterms:created xsi:type="dcterms:W3CDTF">2011-07-28T08:26:20Z</dcterms:created>
  <dcterms:modified xsi:type="dcterms:W3CDTF">2020-02-27T18:30:48Z</dcterms:modified>
</cp:coreProperties>
</file>