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58" r:id="rId4"/>
    <p:sldId id="260" r:id="rId5"/>
    <p:sldId id="275" r:id="rId6"/>
    <p:sldId id="274" r:id="rId7"/>
    <p:sldId id="263" r:id="rId8"/>
    <p:sldId id="276" r:id="rId9"/>
    <p:sldId id="266" r:id="rId10"/>
    <p:sldId id="268" r:id="rId11"/>
    <p:sldId id="282" r:id="rId12"/>
    <p:sldId id="283" r:id="rId13"/>
    <p:sldId id="284" r:id="rId14"/>
    <p:sldId id="267" r:id="rId15"/>
    <p:sldId id="281" r:id="rId16"/>
    <p:sldId id="28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3399"/>
    <a:srgbClr val="001C74"/>
    <a:srgbClr val="990000"/>
    <a:srgbClr val="FF0000"/>
    <a:srgbClr val="000000"/>
    <a:srgbClr val="045C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4514" autoAdjust="0"/>
  </p:normalViewPr>
  <p:slideViewPr>
    <p:cSldViewPr>
      <p:cViewPr>
        <p:scale>
          <a:sx n="75" d="100"/>
          <a:sy n="75" d="100"/>
        </p:scale>
        <p:origin x="-13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54382-EDE7-483A-89EB-C6315B1E21FA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552D-43E2-4697-A056-9FCDCF7066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372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1552D-43E2-4697-A056-9FCDCF70665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52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1552D-43E2-4697-A056-9FCDCF70665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306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hyperlink" Target="https://rd-san.dagestanschool.ru/?section_id=7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-san.dagestanschool.ru/?section_id=69" TargetMode="External"/><Relationship Id="rId5" Type="http://schemas.openxmlformats.org/officeDocument/2006/relationships/hyperlink" Target="https://rd-san.dagestanschool.ru/?section_id=68" TargetMode="External"/><Relationship Id="rId4" Type="http://schemas.openxmlformats.org/officeDocument/2006/relationships/hyperlink" Target="https://rd-san.dagestanschool.ru/?section_id=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1928792" y="265093"/>
            <a:ext cx="640042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портфолио</a:t>
            </a:r>
          </a:p>
        </p:txBody>
      </p:sp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1" y="3849688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611561" y="1700215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Воспитателя </a:t>
            </a:r>
          </a:p>
          <a:p>
            <a:pPr algn="ctr"/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Халилова </a:t>
            </a:r>
            <a:r>
              <a:rPr lang="ru-RU" sz="4400" b="1" dirty="0" err="1" smtClean="0">
                <a:solidFill>
                  <a:srgbClr val="045C04"/>
                </a:solidFill>
                <a:latin typeface="Monotype Corsiva" pitchFamily="66" charset="0"/>
              </a:rPr>
              <a:t>Магигул</a:t>
            </a:r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 </a:t>
            </a:r>
            <a:r>
              <a:rPr lang="ru-RU" sz="4400" b="1" dirty="0" err="1" smtClean="0">
                <a:solidFill>
                  <a:srgbClr val="045C04"/>
                </a:solidFill>
                <a:latin typeface="Monotype Corsiva" pitchFamily="66" charset="0"/>
              </a:rPr>
              <a:t>Ибрагимовна</a:t>
            </a:r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2800" dirty="0" smtClean="0">
              <a:solidFill>
                <a:srgbClr val="001C74"/>
              </a:solidFill>
              <a:latin typeface="Verdana" pitchFamily="34" charset="0"/>
            </a:endParaRPr>
          </a:p>
          <a:p>
            <a:pPr algn="ctr"/>
            <a:r>
              <a:rPr lang="ru-RU" sz="2800" dirty="0" smtClean="0">
                <a:solidFill>
                  <a:srgbClr val="001C74"/>
                </a:solidFill>
                <a:latin typeface="Verdana" pitchFamily="34" charset="0"/>
              </a:rPr>
              <a:t>                  Пришкольного садика ГКОУ РД «Сангарская СОШ Лакского района»</a:t>
            </a:r>
            <a:endParaRPr lang="ru-RU" sz="2800" dirty="0">
              <a:solidFill>
                <a:srgbClr val="001C74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1" y="2374166"/>
            <a:ext cx="62642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1C74"/>
                </a:solidFill>
                <a:latin typeface="Monotype Corsiva" panose="03010101010201010101" pitchFamily="66" charset="0"/>
              </a:rPr>
              <a:t>Фотоархив</a:t>
            </a:r>
            <a:endParaRPr lang="ru-RU" sz="5400" b="1" dirty="0">
              <a:solidFill>
                <a:srgbClr val="001C74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28674" name="Picture 2" descr="C:\Users\березка\Desktop\фо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568726"/>
            <a:ext cx="3191686" cy="2740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1" y="2789663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6512" y="-72009"/>
            <a:ext cx="9144000" cy="6858000"/>
          </a:xfrm>
        </p:spPr>
      </p:pic>
      <p:pic>
        <p:nvPicPr>
          <p:cNvPr id="9" name="Рисунок 8" descr="f6a2caff-cb9c-4532-8c4a-09a8e597a1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692696"/>
            <a:ext cx="3491880" cy="2618910"/>
          </a:xfrm>
          <a:prstGeom prst="rect">
            <a:avLst/>
          </a:prstGeom>
        </p:spPr>
      </p:pic>
      <p:pic>
        <p:nvPicPr>
          <p:cNvPr id="10" name="Рисунок 9" descr="52e0a7d9-24d2-4362-9dce-dd98b5eecd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692696"/>
            <a:ext cx="3497864" cy="2623398"/>
          </a:xfrm>
          <a:prstGeom prst="rect">
            <a:avLst/>
          </a:prstGeom>
        </p:spPr>
      </p:pic>
      <p:pic>
        <p:nvPicPr>
          <p:cNvPr id="11" name="Рисунок 10" descr="f09ec2dc-95f5-49ba-85c9-efe2daf6ada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284984"/>
            <a:ext cx="3497864" cy="2623398"/>
          </a:xfrm>
          <a:prstGeom prst="rect">
            <a:avLst/>
          </a:prstGeom>
        </p:spPr>
      </p:pic>
      <p:pic>
        <p:nvPicPr>
          <p:cNvPr id="12" name="Рисунок 11" descr="0cd4cb34-c78e-460d-a231-1bfa805dcb9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3501008"/>
            <a:ext cx="4443986" cy="2499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656096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1" y="2789663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Рисунок 8" descr="31dae28b-10a1-4cf5-a765-06f28101fa3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764704"/>
            <a:ext cx="3503848" cy="2627886"/>
          </a:xfrm>
          <a:prstGeom prst="rect">
            <a:avLst/>
          </a:prstGeom>
        </p:spPr>
      </p:pic>
      <p:pic>
        <p:nvPicPr>
          <p:cNvPr id="10" name="Рисунок 9" descr="bdebb13c-f64b-4d58-9e73-ff6e3805aac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573016"/>
            <a:ext cx="3503848" cy="2627886"/>
          </a:xfrm>
          <a:prstGeom prst="rect">
            <a:avLst/>
          </a:prstGeom>
        </p:spPr>
      </p:pic>
      <p:pic>
        <p:nvPicPr>
          <p:cNvPr id="11" name="Рисунок 10" descr="f3adb1be-9e64-4bbf-8735-2284e53c2cf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548680"/>
            <a:ext cx="3503848" cy="2627886"/>
          </a:xfrm>
          <a:prstGeom prst="rect">
            <a:avLst/>
          </a:prstGeom>
        </p:spPr>
      </p:pic>
      <p:pic>
        <p:nvPicPr>
          <p:cNvPr id="12" name="Рисунок 11" descr="3a8cdc25-d618-481d-98f2-b1eb1fd814a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3573016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5417922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1" y="2789663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24544" y="-243408"/>
            <a:ext cx="9144000" cy="6858000"/>
          </a:xfrm>
        </p:spPr>
      </p:pic>
      <p:pic>
        <p:nvPicPr>
          <p:cNvPr id="9" name="Рисунок 8" descr="01a34aa6-f314-41c9-9a0a-5f47dfc81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2643758" cy="3525011"/>
          </a:xfrm>
          <a:prstGeom prst="rect">
            <a:avLst/>
          </a:prstGeom>
        </p:spPr>
      </p:pic>
      <p:pic>
        <p:nvPicPr>
          <p:cNvPr id="10" name="Рисунок 9" descr="6a98a187-2839-49b7-95a2-4805a6bea0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140968"/>
            <a:ext cx="3691947" cy="2768960"/>
          </a:xfrm>
          <a:prstGeom prst="rect">
            <a:avLst/>
          </a:prstGeom>
        </p:spPr>
      </p:pic>
      <p:pic>
        <p:nvPicPr>
          <p:cNvPr id="11" name="Рисунок 10" descr="6b1c5b9f-4ba7-488c-86ae-ba7bc66da22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140968"/>
            <a:ext cx="3691947" cy="2768960"/>
          </a:xfrm>
          <a:prstGeom prst="rect">
            <a:avLst/>
          </a:prstGeom>
        </p:spPr>
      </p:pic>
      <p:pic>
        <p:nvPicPr>
          <p:cNvPr id="12" name="Рисунок 11" descr="f01f65c1-68c4-438f-8b89-bdc782b904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260648"/>
            <a:ext cx="3691947" cy="2768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5417922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4036"/>
            <a:ext cx="9144000" cy="6858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888432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Творческая мастерская</a:t>
            </a: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7" y="733426"/>
            <a:ext cx="6786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2050" name="Picture 2" descr="C:\Users\березка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3234152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4036"/>
            <a:ext cx="9144000" cy="6858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5544616" cy="1368152"/>
          </a:xfrm>
        </p:spPr>
        <p:txBody>
          <a:bodyPr/>
          <a:lstStyle/>
          <a:p>
            <a:pPr algn="l" eaLnBrk="1" hangingPunct="1"/>
            <a:r>
              <a:rPr lang="ru-RU" sz="36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Развивающая среда </a:t>
            </a:r>
            <a:br>
              <a:rPr lang="ru-RU" sz="36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в группе</a:t>
            </a: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214437" y="733426"/>
            <a:ext cx="6786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7" name="Рисунок 6" descr="загот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268760"/>
            <a:ext cx="4191930" cy="5589240"/>
          </a:xfrm>
          <a:prstGeom prst="rect">
            <a:avLst/>
          </a:prstGeom>
        </p:spPr>
      </p:pic>
      <p:pic>
        <p:nvPicPr>
          <p:cNvPr id="8" name="Рисунок 7" descr="загто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7" y="1844824"/>
            <a:ext cx="4536503" cy="4509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0416804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672" y="-9252"/>
            <a:ext cx="9144000" cy="6858000"/>
          </a:xfrm>
        </p:spPr>
      </p:pic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704856" cy="5616624"/>
          </a:xfrm>
        </p:spPr>
        <p:txBody>
          <a:bodyPr/>
          <a:lstStyle/>
          <a:p>
            <a:pPr algn="l" eaLnBrk="1" hangingPunct="1"/>
            <a:r>
              <a:rPr lang="ru-RU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Глоссарий</a:t>
            </a:r>
            <a:r>
              <a:rPr lang="ru-RU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Педагогическая </a:t>
            </a:r>
            <a:r>
              <a:rPr lang="ru-RU" sz="1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технология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процесса.</a:t>
            </a:r>
            <a:b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  </a:t>
            </a:r>
            <a:r>
              <a:rPr lang="ru-RU" sz="1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Педагогическая компетентность-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совокупность профессиональных и личностных качеств, необходимых для успешной педагогической деятельности. Развитие профессиональной компетентности – это развитие творческой индивидуальности, восприимчивости к педагогическим инновациям, способностей адаптироваться в меняющейся педагогической среде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.</a:t>
            </a:r>
            <a:b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  </a:t>
            </a:r>
            <a:r>
              <a:rPr lang="ru-RU" sz="1800" b="1" u="sng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Личностно-ориентированное </a:t>
            </a:r>
            <a:r>
              <a:rPr lang="ru-RU" sz="1800" b="1" u="sng" dirty="0">
                <a:solidFill>
                  <a:srgbClr val="7030A0"/>
                </a:solidFill>
                <a:latin typeface="Constantia" panose="02030602050306030303" pitchFamily="18" charset="0"/>
              </a:rPr>
              <a:t>обучение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— 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это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такое 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обучение, где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во главу угла ставится личность ребенка, 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ее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самобытность, </a:t>
            </a:r>
            <a:r>
              <a:rPr lang="ru-RU" sz="1800" dirty="0" err="1">
                <a:solidFill>
                  <a:srgbClr val="7030A0"/>
                </a:solidFill>
                <a:latin typeface="Constantia" panose="02030602050306030303" pitchFamily="18" charset="0"/>
              </a:rPr>
              <a:t>самоценность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, субъектный опыт каждого сначала 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раскрывается,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а </a:t>
            </a:r>
            <a:r>
              <a:rPr lang="ru-RU" sz="1800" dirty="0">
                <a:solidFill>
                  <a:srgbClr val="7030A0"/>
                </a:solidFill>
                <a:latin typeface="Constantia" panose="02030602050306030303" pitchFamily="18" charset="0"/>
              </a:rPr>
              <a:t>затем согласовывается с содержанием образования</a:t>
            </a:r>
            <a: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. </a:t>
            </a:r>
            <a:br>
              <a:rPr lang="ru-RU" sz="18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ru-RU" sz="2000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</a:br>
            <a:r>
              <a:rPr lang="ru-RU" sz="1800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  <a:t>  </a:t>
            </a:r>
            <a:r>
              <a:rPr lang="ru-RU" sz="1800" b="1" dirty="0">
                <a:solidFill>
                  <a:srgbClr val="003399"/>
                </a:solidFill>
                <a:latin typeface="Constantia" panose="02030602050306030303" pitchFamily="18" charset="0"/>
              </a:rPr>
              <a:t/>
            </a:r>
            <a:br>
              <a:rPr lang="ru-RU" sz="1800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ru-RU" sz="1800" b="1" dirty="0" smtClean="0">
              <a:solidFill>
                <a:srgbClr val="003399"/>
              </a:solidFill>
              <a:latin typeface="Constantia" panose="0203060205030603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79513" y="733426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009455028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785937" y="785814"/>
            <a:ext cx="5429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Общие сведения</a:t>
            </a: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349949" y="1903537"/>
            <a:ext cx="4248347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</a:rPr>
              <a:t>Халилова </a:t>
            </a:r>
            <a:r>
              <a:rPr lang="ru-RU" sz="3600" b="1" dirty="0" err="1" smtClean="0">
                <a:solidFill>
                  <a:srgbClr val="000099"/>
                </a:solidFill>
                <a:latin typeface="Monotype Corsiva" pitchFamily="66" charset="0"/>
              </a:rPr>
              <a:t>Магигул</a:t>
            </a: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0099"/>
                </a:solidFill>
                <a:latin typeface="Monotype Corsiva" pitchFamily="66" charset="0"/>
              </a:rPr>
              <a:t>Ибрагимовна</a:t>
            </a:r>
            <a:endParaRPr lang="ru-RU" sz="3600" b="1" dirty="0" smtClean="0">
              <a:solidFill>
                <a:srgbClr val="000099"/>
              </a:solidFill>
              <a:latin typeface="Monotype Corsiva" pitchFamily="66" charset="0"/>
            </a:endParaRPr>
          </a:p>
          <a:p>
            <a:endParaRPr lang="ru-RU" sz="2400" b="1" u="sng" dirty="0" smtClean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b="1" u="sng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Категория- Соответствие </a:t>
            </a:r>
          </a:p>
          <a:p>
            <a:endParaRPr lang="ru-RU" sz="2800" b="1" u="sng" dirty="0" smtClean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b="1" u="sng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Общий </a:t>
            </a:r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стаж </a:t>
            </a:r>
            <a:r>
              <a:rPr lang="ru-RU" sz="2400" b="1" u="sng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работы - </a:t>
            </a:r>
          </a:p>
          <a:p>
            <a:r>
              <a:rPr lang="ru-RU" sz="2400" b="1" u="sng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10 лет</a:t>
            </a:r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2400" b="1" u="sng" dirty="0" smtClean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b="1" u="sng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Педагогический стаж –</a:t>
            </a:r>
          </a:p>
          <a:p>
            <a:r>
              <a:rPr lang="ru-RU" sz="2400" b="1" u="sng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10 года</a:t>
            </a:r>
            <a: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400" b="1" u="sng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2400" b="1" u="sng" dirty="0">
              <a:solidFill>
                <a:srgbClr val="99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Халилов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556792"/>
            <a:ext cx="2646294" cy="3528392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4" y="692150"/>
            <a:ext cx="640873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Педагогическое кредо</a:t>
            </a:r>
            <a:endParaRPr lang="ru-RU" sz="3600" b="1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endParaRPr lang="ru-RU" sz="36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«Нравится нам это или нет, но ребенок, с</a:t>
            </a:r>
          </a:p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которым труднее всего управиться,</a:t>
            </a:r>
          </a:p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-именно тот, которым впоследствии мы больше всего гордимся»</a:t>
            </a:r>
            <a:r>
              <a:rPr lang="ru-RU" sz="3600" b="1" i="1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> </a:t>
            </a:r>
            <a:endParaRPr lang="ru-RU" sz="3600" b="1" i="1" dirty="0">
              <a:solidFill>
                <a:srgbClr val="003399"/>
              </a:solidFill>
              <a:latin typeface="Monotype Corsiva" panose="03010101010201010101" pitchFamily="66" charset="0"/>
            </a:endParaRPr>
          </a:p>
          <a:p>
            <a:pPr algn="r"/>
            <a:endParaRPr lang="ru-RU" sz="2400" b="1" i="1" dirty="0" smtClean="0">
              <a:solidFill>
                <a:srgbClr val="C00000"/>
              </a:solidFill>
            </a:endParaRPr>
          </a:p>
          <a:p>
            <a:pPr algn="r"/>
            <a:r>
              <a:rPr lang="ru-RU" sz="2400" b="1" i="1" dirty="0" smtClean="0">
                <a:solidFill>
                  <a:srgbClr val="C00000"/>
                </a:solidFill>
              </a:rPr>
              <a:t>(Миньон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Маклофлин</a:t>
            </a:r>
            <a:r>
              <a:rPr lang="ru-RU" sz="2400" b="1" i="1" dirty="0" smtClean="0">
                <a:solidFill>
                  <a:srgbClr val="C00000"/>
                </a:solidFill>
              </a:rPr>
              <a:t>)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44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75656" y="620714"/>
            <a:ext cx="6408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Профессиональная карта</a:t>
            </a:r>
            <a:endParaRPr lang="ru-RU" sz="3600" b="1" dirty="0">
              <a:solidFill>
                <a:srgbClr val="00339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Рисунок 8" descr="Диплом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268760"/>
            <a:ext cx="2874390" cy="2088232"/>
          </a:xfrm>
          <a:prstGeom prst="rect">
            <a:avLst/>
          </a:prstGeom>
        </p:spPr>
      </p:pic>
      <p:pic>
        <p:nvPicPr>
          <p:cNvPr id="10" name="Рисунок 9" descr="Переподготов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212976"/>
            <a:ext cx="3968828" cy="2883336"/>
          </a:xfrm>
          <a:prstGeom prst="rect">
            <a:avLst/>
          </a:prstGeom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79718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845468" y="620714"/>
            <a:ext cx="552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475656" y="620714"/>
            <a:ext cx="64087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Личностные характеристики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endParaRPr lang="ru-RU" sz="2800" i="1" u="sng" dirty="0" smtClean="0">
              <a:solidFill>
                <a:srgbClr val="99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 smtClean="0">
                <a:solidFill>
                  <a:srgbClr val="990000"/>
                </a:solidFill>
              </a:rPr>
              <a:t>Ответственность </a:t>
            </a:r>
            <a:endParaRPr lang="ru-RU" sz="2800" b="1" i="1" u="sng" dirty="0">
              <a:solidFill>
                <a:srgbClr val="99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Отзывчивость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Находчивость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Самокритичность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 Работоспособность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Сострадание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Тактичность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Умение ладить с людьми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Энтузиазм 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ru-RU" sz="2800" b="1" i="1" u="sng" dirty="0">
                <a:solidFill>
                  <a:srgbClr val="990000"/>
                </a:solidFill>
              </a:rPr>
              <a:t> Целеустремленность </a:t>
            </a:r>
          </a:p>
          <a:p>
            <a:pPr algn="ctr"/>
            <a:endParaRPr lang="ru-RU" sz="4000" b="1" dirty="0">
              <a:solidFill>
                <a:srgbClr val="0033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6486193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7" y="4792277"/>
            <a:ext cx="6786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7" name="TextBox 9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31640" y="673604"/>
            <a:ext cx="648072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Использование  </a:t>
            </a:r>
            <a:r>
              <a:rPr lang="ru-RU" sz="2800" b="1" dirty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информационно-коммуникационных технологий (ИКТ) профессиональной </a:t>
            </a:r>
            <a:r>
              <a:rPr lang="ru-RU" sz="2800" b="1" dirty="0" smtClean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деятельности</a:t>
            </a:r>
            <a:r>
              <a:rPr lang="ru-RU" sz="2800" dirty="0" smtClean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800" dirty="0" smtClean="0">
                <a:solidFill>
                  <a:srgbClr val="0033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копии </a:t>
            </a: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интернет - страниц, используемых сайтов:</a:t>
            </a:r>
            <a:b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</a:t>
            </a:r>
            <a:r>
              <a:rPr lang="en-US" sz="2800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nsportal.ru</a:t>
            </a:r>
            <a: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</a:t>
            </a:r>
            <a:b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</a:t>
            </a:r>
            <a: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pedsovet.su, pedsovet.org/;</a:t>
            </a:r>
            <a:br>
              <a:rPr lang="en-US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Официальный сайт </a:t>
            </a:r>
            <a:r>
              <a:rPr lang="ru-RU" sz="2800" dirty="0" smtClean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школы ГКОУ РД «Сангарская СОШ Лакского района»</a:t>
            </a:r>
            <a: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sz="2800" dirty="0">
                <a:solidFill>
                  <a:srgbClr val="99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3200" dirty="0"/>
              <a:t/>
            </a:r>
            <a:br>
              <a:rPr lang="ru-RU" sz="3200" dirty="0"/>
            </a:br>
            <a:endParaRPr lang="ru-RU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659723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649" y="0"/>
            <a:ext cx="9144000" cy="6858000"/>
          </a:xfrm>
          <a:noFill/>
        </p:spPr>
      </p:pic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52839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Достижения  и результаты  </a:t>
            </a:r>
            <a:br>
              <a:rPr lang="ru-RU" sz="3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педагогической деятельности</a:t>
            </a:r>
            <a:br>
              <a:rPr lang="ru-RU" sz="3600" b="1" dirty="0" smtClean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3600" b="1" dirty="0" smtClean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438" name="Rectangle 75"/>
          <p:cNvSpPr>
            <a:spLocks noChangeArrowheads="1"/>
          </p:cNvSpPr>
          <p:nvPr/>
        </p:nvSpPr>
        <p:spPr bwMode="auto">
          <a:xfrm>
            <a:off x="1187451" y="2781301"/>
            <a:ext cx="30972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 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18442" name="Rectangle 77"/>
          <p:cNvSpPr>
            <a:spLocks noChangeArrowheads="1"/>
          </p:cNvSpPr>
          <p:nvPr/>
        </p:nvSpPr>
        <p:spPr bwMode="auto">
          <a:xfrm>
            <a:off x="4787901" y="6021389"/>
            <a:ext cx="3744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 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24578" name="Picture 2" descr="C:\Users\березка\Desktop\в порт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681"/>
          <a:stretch/>
        </p:blipFill>
        <p:spPr bwMode="auto">
          <a:xfrm>
            <a:off x="3131840" y="3128983"/>
            <a:ext cx="3024336" cy="2892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649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Награды</a:t>
            </a:r>
            <a:br>
              <a:rPr lang="ru-RU" sz="3600" b="1" dirty="0" smtClean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ru-RU" sz="3600" b="1" dirty="0" smtClean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438" name="Rectangle 75"/>
          <p:cNvSpPr>
            <a:spLocks noChangeArrowheads="1"/>
          </p:cNvSpPr>
          <p:nvPr/>
        </p:nvSpPr>
        <p:spPr bwMode="auto">
          <a:xfrm>
            <a:off x="1187451" y="2781301"/>
            <a:ext cx="30972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 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18442" name="Rectangle 77"/>
          <p:cNvSpPr>
            <a:spLocks noChangeArrowheads="1"/>
          </p:cNvSpPr>
          <p:nvPr/>
        </p:nvSpPr>
        <p:spPr bwMode="auto">
          <a:xfrm>
            <a:off x="4787901" y="6021389"/>
            <a:ext cx="37449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</a:rPr>
              <a:t> </a:t>
            </a:r>
            <a:endParaRPr lang="ru-RU" sz="1600" b="1" dirty="0">
              <a:solidFill>
                <a:srgbClr val="000099"/>
              </a:solidFill>
            </a:endParaRPr>
          </a:p>
        </p:txBody>
      </p:sp>
      <p:pic>
        <p:nvPicPr>
          <p:cNvPr id="9" name="Рисунок 8" descr="грамота 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96752"/>
            <a:ext cx="3024336" cy="4680520"/>
          </a:xfrm>
          <a:prstGeom prst="rect">
            <a:avLst/>
          </a:prstGeom>
        </p:spPr>
      </p:pic>
      <p:pic>
        <p:nvPicPr>
          <p:cNvPr id="10" name="Рисунок 9" descr="Грамо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412776"/>
            <a:ext cx="3384376" cy="4726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2581459"/>
      </p:ext>
    </p:extLst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/>
          <a:lstStyle/>
          <a:p>
            <a:pPr eaLnBrk="1" hangingPunct="1"/>
            <a:r>
              <a:rPr lang="ru-RU" sz="5400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  <a:t/>
            </a:r>
            <a:br>
              <a:rPr lang="ru-RU" sz="5400" dirty="0" smtClean="0">
                <a:solidFill>
                  <a:srgbClr val="003399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Педагогическая </a:t>
            </a:r>
            <a:br>
              <a:rPr lang="ru-RU" sz="4000" b="1" dirty="0" smtClean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4000" b="1" dirty="0" smtClean="0">
                <a:solidFill>
                  <a:srgbClr val="00009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               копилка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214437" y="733426"/>
            <a:ext cx="6786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25602" name="Picture 2" descr="C:\Users\березка\Desktop\ко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3384376" cy="25911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285293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Новый год 2020   - </a:t>
            </a:r>
            <a:r>
              <a:rPr lang="en-US" dirty="0" smtClean="0">
                <a:hlinkClick r:id="rId4"/>
              </a:rPr>
              <a:t>https://rd-san.dagestanschool.ru/?section_id=66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342900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Мастер – класс </a:t>
            </a:r>
            <a:r>
              <a:rPr lang="en-US" dirty="0" smtClean="0">
                <a:hlinkClick r:id="rId5"/>
              </a:rPr>
              <a:t>https://rd-san.dagestanschool.ru/?section_id=68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40050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Окружающий мир - </a:t>
            </a:r>
            <a:r>
              <a:rPr lang="en-US" dirty="0" smtClean="0">
                <a:hlinkClick r:id="rId6"/>
              </a:rPr>
              <a:t>https://rd-san.dagestanschool.ru/?section_id=69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465313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Утренник 8 Марта - </a:t>
            </a:r>
            <a:r>
              <a:rPr lang="en-US" dirty="0" smtClean="0">
                <a:hlinkClick r:id="rId7"/>
              </a:rPr>
              <a:t>https://rd-san.dagestanschool.ru/?section_id=71</a:t>
            </a:r>
            <a:endParaRPr lang="ru-RU" dirty="0"/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</TotalTime>
  <Words>142</Words>
  <Application>Microsoft Office PowerPoint</Application>
  <PresentationFormat>Экран (4:3)</PresentationFormat>
  <Paragraphs>80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Использование  информационно-коммуникационных технологий (ИКТ) профессиональной деятельности  копии интернет - страниц, используемых сайтов:     nsportal.ru,           pedsovet.su, pedsovet.org/;  Официальный сайт школы ГКОУ РД «Сангарская СОШ Лакского района»  </vt:lpstr>
      <vt:lpstr>Достижения  и результаты    педагогической деятельности </vt:lpstr>
      <vt:lpstr>Награды </vt:lpstr>
      <vt:lpstr> Педагогическая                           копилка</vt:lpstr>
      <vt:lpstr>Слайд 10</vt:lpstr>
      <vt:lpstr>Слайд 11</vt:lpstr>
      <vt:lpstr>Слайд 12</vt:lpstr>
      <vt:lpstr>Слайд 13</vt:lpstr>
      <vt:lpstr>Творческая мастерская</vt:lpstr>
      <vt:lpstr>Развивающая среда  в группе</vt:lpstr>
      <vt:lpstr> Глоссарий  Педагогическая технология 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процесса.     Педагогическая компетентность- совокупность профессиональных и личностных качеств, необходимых для успешной педагогической деятельности. Развитие профессиональной компетентности – это развитие творческой индивидуальности, восприимчивости к педагогическим инновациям, способностей адаптироваться в меняющейся педагогической среде.     Личностно-ориентированное обучение —  это такое обучение, где во главу угла ставится личность ребенка,  ее самобытность, самоценность, субъектный опыт каждого сначала раскрывается, а затем согласовывается с содержанием образования.     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2011-07-28T08:26:20Z</dcterms:created>
  <dcterms:modified xsi:type="dcterms:W3CDTF">2020-02-27T18:30:48Z</dcterms:modified>
</cp:coreProperties>
</file>