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76" r:id="rId3"/>
    <p:sldId id="277" r:id="rId4"/>
    <p:sldId id="278" r:id="rId5"/>
    <p:sldId id="280" r:id="rId6"/>
    <p:sldId id="322" r:id="rId7"/>
    <p:sldId id="316" r:id="rId8"/>
    <p:sldId id="305" r:id="rId9"/>
    <p:sldId id="304" r:id="rId10"/>
    <p:sldId id="317" r:id="rId11"/>
    <p:sldId id="318" r:id="rId12"/>
    <p:sldId id="302" r:id="rId13"/>
    <p:sldId id="296" r:id="rId14"/>
    <p:sldId id="321" r:id="rId15"/>
    <p:sldId id="299" r:id="rId16"/>
    <p:sldId id="297" r:id="rId17"/>
    <p:sldId id="298" r:id="rId18"/>
    <p:sldId id="301" r:id="rId19"/>
    <p:sldId id="300" r:id="rId20"/>
    <p:sldId id="30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85932" autoAdjust="0"/>
  </p:normalViewPr>
  <p:slideViewPr>
    <p:cSldViewPr>
      <p:cViewPr varScale="1">
        <p:scale>
          <a:sx n="54" d="100"/>
          <a:sy n="54" d="100"/>
        </p:scale>
        <p:origin x="-23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57722-1B60-466E-A8CB-0F285362F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2B986-4BDC-4204-9F5B-888CC1399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5DED5-BEC4-456B-B9C4-F2B37C888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859C2-83DE-4CDD-A53C-B1C80E7C4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B9A25-456D-4918-9E9D-BF29511C0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088D5-098A-4D14-A0BC-3A372B6D8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F6DE4-A300-4A23-ADA5-EAB2E47F1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869C5-664F-4311-BD6E-31E4FC4E1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25937-8681-42A1-950C-9C2FC4225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1B13D-725A-4454-8AE6-D232F2DDD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920F9-B329-4CBB-8FA8-7F5B2BBF5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B5765F9E-1992-40B1-B906-C3A10EE22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ransition>
    <p:whee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www.playfor.ru/_mod_files/ce_images/asfalt/klassiki.gif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395534"/>
          </a:xfrm>
        </p:spPr>
        <p:txBody>
          <a:bodyPr/>
          <a:lstStyle/>
          <a:p>
            <a:pPr eaLnBrk="1" hangingPunct="1"/>
            <a:r>
              <a:rPr lang="ru-RU" sz="5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Социальный проект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«Переменки:</a:t>
            </a:r>
            <a:b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интересно и полезно»</a:t>
            </a:r>
          </a:p>
        </p:txBody>
      </p:sp>
      <p:sp>
        <p:nvSpPr>
          <p:cNvPr id="13319" name="Подзаголовок 10"/>
          <p:cNvSpPr>
            <a:spLocks noGrp="1"/>
          </p:cNvSpPr>
          <p:nvPr>
            <p:ph idx="1"/>
          </p:nvPr>
        </p:nvSpPr>
        <p:spPr>
          <a:xfrm>
            <a:off x="685800" y="3286124"/>
            <a:ext cx="7848600" cy="2840039"/>
          </a:xfrm>
        </p:spPr>
        <p:txBody>
          <a:bodyPr/>
          <a:lstStyle/>
          <a:p>
            <a:pPr marL="0" indent="0" algn="r">
              <a:lnSpc>
                <a:spcPct val="90000"/>
              </a:lnSpc>
              <a:buFontTx/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 проекта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r">
              <a:lnSpc>
                <a:spcPct val="90000"/>
              </a:lnSpc>
              <a:buFontTx/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«Учащиеся 8-11 классов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13315" name="Рисунок 5" descr="children_017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071810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6" descr="children_013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7" descr="children_0127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5575" y="928670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8" descr="children_0166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214422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3911646" y="4286256"/>
            <a:ext cx="46367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Руководитель(консультант) проекта:</a:t>
            </a:r>
          </a:p>
          <a:p>
            <a:pPr algn="r"/>
            <a:r>
              <a:rPr lang="ru-RU" sz="2000" dirty="0" smtClean="0"/>
              <a:t>у</a:t>
            </a:r>
            <a:r>
              <a:rPr lang="ru-RU" sz="2000" dirty="0" smtClean="0"/>
              <a:t>читель </a:t>
            </a:r>
            <a:r>
              <a:rPr lang="ru-RU" sz="2000" dirty="0" smtClean="0"/>
              <a:t>истории ГКОУ РД</a:t>
            </a:r>
          </a:p>
          <a:p>
            <a:pPr algn="r"/>
            <a:r>
              <a:rPr lang="ru-RU" sz="2000" dirty="0" smtClean="0"/>
              <a:t> «</a:t>
            </a:r>
            <a:r>
              <a:rPr lang="ru-RU" sz="2000" dirty="0" err="1" smtClean="0"/>
              <a:t>Сангарская</a:t>
            </a:r>
            <a:r>
              <a:rPr lang="ru-RU" sz="2000" dirty="0" smtClean="0"/>
              <a:t> СОШ </a:t>
            </a:r>
            <a:r>
              <a:rPr lang="ru-RU" sz="2000" dirty="0" err="1" smtClean="0"/>
              <a:t>Лакского</a:t>
            </a:r>
            <a:r>
              <a:rPr lang="ru-RU" sz="2000" dirty="0" smtClean="0"/>
              <a:t> района»</a:t>
            </a:r>
          </a:p>
          <a:p>
            <a:pPr algn="r"/>
            <a:r>
              <a:rPr lang="ru-RU" sz="2000" dirty="0" smtClean="0"/>
              <a:t>Гасанова </a:t>
            </a:r>
            <a:r>
              <a:rPr lang="ru-RU" sz="2000" dirty="0" err="1" smtClean="0"/>
              <a:t>Минажат</a:t>
            </a:r>
            <a:r>
              <a:rPr lang="ru-RU" sz="2000" dirty="0" smtClean="0"/>
              <a:t> Магомедовна</a:t>
            </a:r>
            <a:endParaRPr lang="ru-RU" sz="2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Наблюдения показали, что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1612"/>
            <a:ext cx="7848600" cy="4554551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первого урока детям не требуется организация перемены, потому, что в это время они ещё не успели устать от учебной деятельности;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второго урока школьники посещают столовую, а оставшееся время они используют по своему усмотрению;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концу третьего урока дети устают больше всего и им необходимо сбросить физическое утомление, эмоционально «зарядиться».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перемен</a:t>
            </a:r>
            <a:r>
              <a:rPr lang="ru-RU" dirty="0" smtClean="0">
                <a:latin typeface="Arial" charset="0"/>
              </a:rPr>
              <a:t>: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  <a:latin typeface="Arial" charset="0"/>
              </a:rPr>
              <a:t>1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перемена: самостоятельные игры детей;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перемена: посещение столовой;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перемена: понедельник, вторник -подвижные игры, среда музыкально-танцевальные, четверг -спортивные игры, пятница, подвижные игры;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перемена: самостоятельные игры детей, отдых в специально оборудованных местах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«Эксперты»</a:t>
            </a:r>
            <a:r>
              <a:rPr lang="ru-RU" sz="5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переменки интересно и полезно!\переменки\1450458317529_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00108"/>
            <a:ext cx="7349627" cy="5512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«Экономисты»</a:t>
            </a:r>
            <a:r>
              <a:rPr lang="ru-RU" sz="5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rgbClr val="99003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5" y="1260192"/>
          <a:ext cx="8858311" cy="5573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89"/>
                <a:gridCol w="4929222"/>
                <a:gridCol w="3571900"/>
              </a:tblGrid>
              <a:tr h="4047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latin typeface="Times New Roman"/>
                        </a:rPr>
                        <a:t>№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latin typeface="Times New Roman"/>
                        </a:rPr>
                        <a:t>Вид работ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b="1">
                          <a:latin typeface="Times New Roman"/>
                        </a:rPr>
                        <a:t>Стоимость</a:t>
                      </a:r>
                      <a:endParaRPr lang="ru-RU" sz="18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3971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</a:rPr>
                        <a:t>Набор текста на компьютере и его распечатка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</a:rPr>
                        <a:t>Техника безвозмездно предоставлена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дирекцией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школы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047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</a:rPr>
                        <a:t>2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</a:rPr>
                        <a:t>Приобретение бумаги для офисной техники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200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</a:rPr>
                        <a:t>рублей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8848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</a:rPr>
                        <a:t>3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</a:rPr>
                        <a:t>Оформление готового материала («Игры на перемене»)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Осуществлено силами учащихся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85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</a:rPr>
                        <a:t>4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</a:rPr>
                        <a:t>Цветная самоклеящаяся бумага для оформления игровых зон в школьных коридорах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400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</a:rPr>
                        <a:t>рублей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6985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</a:rPr>
                        <a:t>5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</a:rPr>
                        <a:t>Эмаль белая для оформления игровых зон на пришкольной территории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alibri"/>
                        </a:rPr>
                        <a:t>Получили от школы безвозмездно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457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</a:rPr>
                        <a:t>Итого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600 рублей за счёт спонсоров из числа родителей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Изображение 15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828680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993366"/>
                </a:solidFill>
                <a:latin typeface="Times New Roman" pitchFamily="18" charset="0"/>
              </a:rPr>
              <a:t>Предполагаемый результат: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428736"/>
            <a:ext cx="7848600" cy="469742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Включение во время перемен новых игр и привлечение к ним детей,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Образование в школе совершенно иной атмосферы: дети станут более организованными;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Сокращение конфликтных ситуаций между детьми;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Уменьшение двигательной пассивности детей;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Улучшение работоспособности на уроке (как следствие).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572528" cy="1357322"/>
          </a:xfrm>
        </p:spPr>
        <p:txBody>
          <a:bodyPr/>
          <a:lstStyle/>
          <a:p>
            <a:r>
              <a:rPr lang="ru-RU" sz="5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Продукт проектной деятельности</a:t>
            </a:r>
            <a:r>
              <a:rPr lang="ru-RU" b="1" dirty="0" smtClean="0">
                <a:solidFill>
                  <a:srgbClr val="990033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1.Организация перемен для младших школьников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2.Копилка подвижных  игр «Игры на перемене в школе: как организовать веселый досуг?»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3.Копилка лекций о здоровом образе жизни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4.Разработаны игры с использованием рисунков на этаже.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990033"/>
                </a:solidFill>
              </a:rPr>
              <a:t>Мы планируем:</a:t>
            </a:r>
            <a:endParaRPr lang="ru-RU" sz="5400" b="1" dirty="0">
              <a:solidFill>
                <a:srgbClr val="99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1.Продолжить работу по организации школьных перемен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2.Создать игровую зону в школьных коридорах и на пришкольной территории, с использованием рисунков на этаже и асфальте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549275"/>
            <a:ext cx="5437188" cy="884238"/>
          </a:xfrm>
        </p:spPr>
        <p:txBody>
          <a:bodyPr/>
          <a:lstStyle/>
          <a:p>
            <a:pPr algn="ctr" eaLnBrk="1" hangingPunct="1"/>
            <a:r>
              <a:rPr lang="ru-RU" sz="5400" b="1" dirty="0" smtClean="0">
                <a:solidFill>
                  <a:srgbClr val="993366"/>
                </a:solidFill>
                <a:latin typeface="Times New Roman" pitchFamily="18" charset="0"/>
              </a:rPr>
              <a:t>Наши задумки</a:t>
            </a:r>
          </a:p>
        </p:txBody>
      </p:sp>
      <p:pic>
        <p:nvPicPr>
          <p:cNvPr id="13320" name="Рисунок 2" descr="Класс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700213"/>
            <a:ext cx="154305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Рисунок 2" descr="http://zdd.1september.ru/2008/20/3_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1628775"/>
            <a:ext cx="19494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Рисунок 7" descr="http://zdd.1september.ru/2008/20/3_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4365625"/>
            <a:ext cx="3355975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Классики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85786" y="147282"/>
            <a:ext cx="7572428" cy="655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Актуальность проекта</a:t>
            </a:r>
            <a:endParaRPr lang="ru-RU" sz="54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1200"/>
            <a:ext cx="8643966" cy="4144963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Младший школьник, в силу своих физиологических особенностей,  очень подвижен. Малоактивное поведение во время уроков частично компенсируется двигательной активностью в перемены. Поэтому, стремящиеся к движению ученики начальной школы особенно любят бегать на переменах, а это очень опасно, так как в любой момент можно получить травму. Одной из самых полезных и интересных форм работы с учащимися начальных классов являются подвижные игры на переменах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357298"/>
            <a:ext cx="8215370" cy="378565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i="1" spc="50" dirty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Stamper" pitchFamily="82" charset="-52"/>
              </a:rPr>
              <a:t>Спасибо </a:t>
            </a:r>
            <a:endParaRPr lang="ru-RU" sz="8000" b="1" i="1" spc="50" dirty="0" smtClean="0">
              <a:ln w="11430"/>
              <a:solidFill>
                <a:srgbClr val="9900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Stamper" pitchFamily="82" charset="-52"/>
            </a:endParaRPr>
          </a:p>
          <a:p>
            <a:pPr algn="ctr">
              <a:defRPr/>
            </a:pPr>
            <a:r>
              <a:rPr lang="ru-RU" sz="8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Stamper" pitchFamily="82" charset="-52"/>
              </a:rPr>
              <a:t>за </a:t>
            </a:r>
          </a:p>
          <a:p>
            <a:pPr algn="ctr">
              <a:defRPr/>
            </a:pPr>
            <a:r>
              <a:rPr lang="ru-RU" sz="8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Stamper" pitchFamily="82" charset="-52"/>
              </a:rPr>
              <a:t>внимание</a:t>
            </a:r>
            <a:r>
              <a:rPr lang="ru-RU" sz="8000" b="1" i="1" spc="50" dirty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Stamper" pitchFamily="82" charset="-52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7232"/>
            <a:ext cx="8686800" cy="2214578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Общая длительность перемен за четыре года обучения равняется примерно 39 100 минутам. С этими минутами шутить нельзя, так как,  если сложить их вместе, они составят около 160 обычных школьных дней».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Шалва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Александрович 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Амонашвили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(педагог и психолог)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3143248"/>
            <a:ext cx="7848600" cy="2982915"/>
          </a:xfrm>
        </p:spPr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Цель проекта: </a:t>
            </a:r>
            <a:endParaRPr lang="ru-RU" sz="5400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условий, способствующих сохранению и укреплению здоровья младших школьников через организацию школьных перемен.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00132"/>
          </a:xfrm>
        </p:spPr>
        <p:txBody>
          <a:bodyPr/>
          <a:lstStyle/>
          <a:p>
            <a:pPr algn="l"/>
            <a:r>
              <a:rPr lang="ru-RU" sz="5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Задачи проекта: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285860"/>
            <a:ext cx="7848600" cy="4840303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выяснить, какие игры привлекают младших школьников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узнать, какие игры существовали в детские годы наших родителей.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банк игр для детей 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научить детей организованно проводить свободное время;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научить детей простым танцевальным движениям, которые можно делать всем одновременно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подготовить зоны для активного отдыха детей;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организовать сотрудничество педагогов, родителей и детей.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628775"/>
            <a:ext cx="8218488" cy="2808288"/>
          </a:xfrm>
        </p:spPr>
        <p:txBody>
          <a:bodyPr/>
          <a:lstStyle/>
          <a:p>
            <a:pPr algn="l" eaLnBrk="1" hangingPunct="1"/>
            <a:r>
              <a:rPr lang="ru-RU" sz="2800" b="1" dirty="0" smtClean="0">
                <a:latin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</a:rPr>
            </a:br>
            <a:r>
              <a:rPr lang="ru-RU" sz="2800" b="1" u="sng" dirty="0" smtClean="0">
                <a:solidFill>
                  <a:srgbClr val="990033"/>
                </a:solidFill>
                <a:latin typeface="Times New Roman" pitchFamily="18" charset="0"/>
              </a:rPr>
              <a:t>Инициаторами и организаторами проекта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обучающиеся 8-11 классов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u="sng" dirty="0" smtClean="0">
                <a:solidFill>
                  <a:srgbClr val="990033"/>
                </a:solidFill>
                <a:latin typeface="Times New Roman" pitchFamily="18" charset="0"/>
              </a:rPr>
              <a:t>Срок реализации проекта: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сентябрь-декабрь ( 2016 г.)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u="sng" dirty="0" smtClean="0">
                <a:solidFill>
                  <a:srgbClr val="990033"/>
                </a:solidFill>
                <a:latin typeface="Times New Roman" pitchFamily="18" charset="0"/>
              </a:rPr>
              <a:t>Практическая значимость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: улучшение игровой зоны на этаже начальной школы; организация игр на переменах как механизм реализации двигательной активности  младших школьников.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u="sng" dirty="0" smtClean="0">
                <a:solidFill>
                  <a:srgbClr val="990033"/>
                </a:solidFill>
                <a:latin typeface="Times New Roman" pitchFamily="18" charset="0"/>
              </a:rPr>
              <a:t>Тип проекта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: социальный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endParaRPr lang="ru-RU" sz="2400" b="1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940425" algn="l"/>
              </a:tabLst>
            </a:pPr>
            <a:r>
              <a:rPr lang="ru-RU" sz="5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Ход реализации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572528" cy="5000660"/>
          </a:xfrm>
        </p:spPr>
        <p:txBody>
          <a:bodyPr/>
          <a:lstStyle/>
          <a:p>
            <a:pPr>
              <a:buNone/>
              <a:tabLst>
                <a:tab pos="5940425" algn="l"/>
              </a:tabLst>
            </a:pPr>
            <a:r>
              <a:rPr lang="ru-RU" sz="20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     Этапы:</a:t>
            </a:r>
          </a:p>
          <a:p>
            <a:pPr>
              <a:buNone/>
              <a:tabLst>
                <a:tab pos="5940425" algn="l"/>
              </a:tabLst>
            </a:pPr>
            <a:r>
              <a:rPr lang="ru-RU" sz="20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I. Организационный (сентябрь)</a:t>
            </a:r>
          </a:p>
          <a:p>
            <a:pPr>
              <a:buNone/>
              <a:tabLst>
                <a:tab pos="5940425" algn="l"/>
              </a:tabLst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подбор игр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разноуровневой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подвижности;</a:t>
            </a:r>
          </a:p>
          <a:p>
            <a:pPr>
              <a:buNone/>
              <a:tabLst>
                <a:tab pos="5940425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подготовка помещения;</a:t>
            </a:r>
          </a:p>
          <a:p>
            <a:pPr>
              <a:buNone/>
              <a:tabLst>
                <a:tab pos="5940425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создание банка данных с играми;</a:t>
            </a:r>
          </a:p>
          <a:p>
            <a:pPr>
              <a:buNone/>
              <a:tabLst>
                <a:tab pos="5940425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обсуждение и представление  проекта на родительских собраниях в классе</a:t>
            </a:r>
          </a:p>
          <a:p>
            <a:pPr>
              <a:buNone/>
              <a:tabLst>
                <a:tab pos="5940425" algn="l"/>
              </a:tabLst>
            </a:pPr>
            <a:r>
              <a:rPr lang="ru-RU" sz="20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2. Реализующий</a:t>
            </a:r>
            <a:r>
              <a:rPr lang="ru-RU" sz="2000" b="1" i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( октябрь-ноябрь)</a:t>
            </a:r>
          </a:p>
          <a:p>
            <a:pPr>
              <a:buNone/>
              <a:tabLst>
                <a:tab pos="5940425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проведение активного отдыха учащихся на переменах (игр);</a:t>
            </a:r>
          </a:p>
          <a:p>
            <a:pPr>
              <a:buNone/>
              <a:tabLst>
                <a:tab pos="5940425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проведение игр регулярно и систематично.</a:t>
            </a:r>
          </a:p>
          <a:p>
            <a:pPr>
              <a:buNone/>
              <a:tabLst>
                <a:tab pos="5940425" algn="l"/>
              </a:tabLst>
            </a:pPr>
            <a:r>
              <a:rPr lang="ru-RU" sz="20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3. Заключительный(декабрь)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обобщение и теоретическое осмысление полученных данных о состоянии двигательной активности школьников. Оформление  игровой  зоны.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929718" cy="4359277"/>
          </a:xfrm>
        </p:spPr>
        <p:txBody>
          <a:bodyPr/>
          <a:lstStyle/>
          <a:p>
            <a:pPr marL="514350" indent="-51435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1.Конституция РФ (1993 г.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Закон РФ «Об образовании» 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3.Санитарно-эпидемиологические требования к условиям и организации обучения в общеобразовательных учреждениях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2.4.2.2821-10.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4.Гигиенические требования к условиям обучения в общеобразовательных учреждениях.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2.4.2.1178-02. ,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base.garant.ru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›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5.Постановление Главного государственного санитарного врача Российской Федерации от 29 декабря 2010 г. N 189 г.  в пункт 10.2: «Гигиенические требования к режиму образовательного процесса»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6.Письмо Министерства Образования Российской Федерации от 28 апреля 2003 г. N 13-51-86/13 «Об увеличении двигательной активности обучающихся образовательных учреждений».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Приказ Министерства образования и науки РФ от 27 марта 2006 г. N 69 "Об особенностях режима рабочего времени и времени отдыха педагогических и других работников образовательных учреждений",</a:t>
            </a:r>
          </a:p>
          <a:p>
            <a:pPr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r>
              <a:rPr lang="ru-RU" sz="4800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Нормативно-правовая база для разработки проекта </a:t>
            </a:r>
            <a:endParaRPr lang="ru-RU" sz="5400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«Социологи»</a:t>
            </a:r>
            <a:r>
              <a:rPr lang="ru-RU" sz="5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572560" cy="434023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узнать, как ребята  отдыхают на перемене, мы провели анкетирование. Всего – 50 респондентов: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бегаем и играем – 34 ученика,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сидим, разговариваем в классе – 6,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повторяем домашнее задание – 4,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дежурим – 3,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читаем, настольные игры – 3.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«Аналитики»</a:t>
            </a:r>
            <a:r>
              <a:rPr lang="ru-RU" sz="5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/>
          </a:p>
        </p:txBody>
      </p:sp>
      <p:pic>
        <p:nvPicPr>
          <p:cNvPr id="3074" name="Picture 2" descr="F:\переменки интересно и полезно!\переменки\1450458214374_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4071947" cy="5429263"/>
          </a:xfrm>
          <a:prstGeom prst="rect">
            <a:avLst/>
          </a:prstGeom>
          <a:noFill/>
        </p:spPr>
      </p:pic>
      <p:pic>
        <p:nvPicPr>
          <p:cNvPr id="6" name="Рисунок 5" descr="C:\Documents and Settings\Admin\Рабочий стол\SAM_189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428736"/>
            <a:ext cx="3929090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0069046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006904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069046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069046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069046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</TotalTime>
  <Words>698</Words>
  <Application>Microsoft Office PowerPoint</Application>
  <PresentationFormat>Экран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10069046</vt:lpstr>
      <vt:lpstr>Социальный проект «Переменки: интересно и полезно»</vt:lpstr>
      <vt:lpstr>Актуальность проекта</vt:lpstr>
      <vt:lpstr>«Общая длительность перемен за четыре года обучения равняется примерно 39 100 минутам. С этими минутами шутить нельзя, так как,  если сложить их вместе, они составят около 160 обычных школьных дней». Шалва Александрович Амонашвили  (педагог и психолог) </vt:lpstr>
      <vt:lpstr>Задачи проекта: </vt:lpstr>
      <vt:lpstr>  Инициаторами и организаторами проекта обучающиеся 8-11 классов  Срок реализации проекта:  сентябрь-декабрь ( 2016 г.)  Практическая значимость: улучшение игровой зоны на этаже начальной школы; организация игр на переменах как механизм реализации двигательной активности  младших школьников.  Тип проекта: социальный </vt:lpstr>
      <vt:lpstr>Ход реализации проекта</vt:lpstr>
      <vt:lpstr> Нормативно-правовая база для разработки проекта </vt:lpstr>
      <vt:lpstr>«Социологи» </vt:lpstr>
      <vt:lpstr>«Аналитики» </vt:lpstr>
      <vt:lpstr>Наблюдения показали, что</vt:lpstr>
      <vt:lpstr>Организация перемен:</vt:lpstr>
      <vt:lpstr>«Эксперты» </vt:lpstr>
      <vt:lpstr>«Экономисты» </vt:lpstr>
      <vt:lpstr>Слайд 14</vt:lpstr>
      <vt:lpstr>Предполагаемый результат:</vt:lpstr>
      <vt:lpstr>Продукт проектной деятельности: </vt:lpstr>
      <vt:lpstr>Мы планируем:</vt:lpstr>
      <vt:lpstr>Наши задумки</vt:lpstr>
      <vt:lpstr>Слайд 19</vt:lpstr>
      <vt:lpstr>Слайд 20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75</cp:revision>
  <dcterms:created xsi:type="dcterms:W3CDTF">2011-08-18T13:52:20Z</dcterms:created>
  <dcterms:modified xsi:type="dcterms:W3CDTF">2018-01-15T07:37:54Z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